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37"/>
  </p:notesMasterIdLst>
  <p:sldIdLst>
    <p:sldId id="256" r:id="rId4"/>
    <p:sldId id="311" r:id="rId5"/>
    <p:sldId id="264" r:id="rId6"/>
    <p:sldId id="263" r:id="rId7"/>
    <p:sldId id="267" r:id="rId8"/>
    <p:sldId id="272" r:id="rId9"/>
    <p:sldId id="273" r:id="rId10"/>
    <p:sldId id="268" r:id="rId11"/>
    <p:sldId id="313" r:id="rId12"/>
    <p:sldId id="314" r:id="rId13"/>
    <p:sldId id="262" r:id="rId14"/>
    <p:sldId id="274" r:id="rId15"/>
    <p:sldId id="315" r:id="rId16"/>
    <p:sldId id="258" r:id="rId17"/>
    <p:sldId id="257" r:id="rId18"/>
    <p:sldId id="279" r:id="rId19"/>
    <p:sldId id="284" r:id="rId20"/>
    <p:sldId id="316" r:id="rId21"/>
    <p:sldId id="288" r:id="rId22"/>
    <p:sldId id="260" r:id="rId23"/>
    <p:sldId id="290" r:id="rId24"/>
    <p:sldId id="317" r:id="rId25"/>
    <p:sldId id="297" r:id="rId26"/>
    <p:sldId id="318" r:id="rId27"/>
    <p:sldId id="301" r:id="rId28"/>
    <p:sldId id="319" r:id="rId29"/>
    <p:sldId id="292" r:id="rId30"/>
    <p:sldId id="296" r:id="rId31"/>
    <p:sldId id="320" r:id="rId32"/>
    <p:sldId id="293" r:id="rId33"/>
    <p:sldId id="321" r:id="rId34"/>
    <p:sldId id="322" r:id="rId35"/>
    <p:sldId id="31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80300" autoAdjust="0"/>
  </p:normalViewPr>
  <p:slideViewPr>
    <p:cSldViewPr>
      <p:cViewPr varScale="1">
        <p:scale>
          <a:sx n="87" d="100"/>
          <a:sy n="87" d="100"/>
        </p:scale>
        <p:origin x="-4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1F709-1019-4B5E-A58B-2717B614BF2E}" type="datetimeFigureOut">
              <a:rPr lang="en-US" smtClean="0"/>
              <a:pPr/>
              <a:t>6/26/2010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USDA Agricultural</a:t>
            </a:r>
            <a:r>
              <a:rPr lang="en-US" baseline="0" dirty="0" smtClean="0"/>
              <a:t> Projections to 2019. page 19. &lt;http://www.ers.usda.gov/Publications/OCE101/OCE101.pdf&gt; or depending on internet browser: &lt; http://www.ers.usda.gov/publications/oce101/&gt;</a:t>
            </a:r>
          </a:p>
          <a:p>
            <a:endParaRPr lang="en-US" baseline="0" dirty="0" smtClean="0"/>
          </a:p>
          <a:p>
            <a:r>
              <a:rPr lang="en-US" baseline="0" dirty="0" smtClean="0"/>
              <a:t>Asia, Africa and Latin America together will account for almost all population growth through 2025 with populations largely stagnant or even in decline in the developed world.</a:t>
            </a:r>
          </a:p>
          <a:p>
            <a:endParaRPr lang="en-US" baseline="0" dirty="0" smtClean="0"/>
          </a:p>
          <a:p>
            <a:r>
              <a:rPr lang="en-US" dirty="0" smtClean="0"/>
              <a:t>Strong global economic growth has contributed to declining global fertility rates, which has resulted in a declining rate of population growth</a:t>
            </a:r>
          </a:p>
          <a:p>
            <a:endParaRPr lang="en-US" dirty="0" smtClean="0"/>
          </a:p>
          <a:p>
            <a:r>
              <a:rPr lang="en-US" dirty="0" smtClean="0"/>
              <a:t>Global population growth is expected to average 1.1% annually 2010-19, compared to 1.4% annually in 1990s</a:t>
            </a:r>
          </a:p>
          <a:p>
            <a:endParaRPr lang="en-US" dirty="0" smtClean="0"/>
          </a:p>
          <a:p>
            <a:r>
              <a:rPr lang="en-US" dirty="0" smtClean="0"/>
              <a:t>Source: Guarneri, Christine and</a:t>
            </a:r>
            <a:r>
              <a:rPr lang="en-US" baseline="0" dirty="0" smtClean="0"/>
              <a:t> </a:t>
            </a:r>
            <a:r>
              <a:rPr lang="en-US" baseline="0" dirty="0" err="1" smtClean="0"/>
              <a:t>Ortman</a:t>
            </a:r>
            <a:r>
              <a:rPr lang="en-US" baseline="0" dirty="0" smtClean="0"/>
              <a:t>, Jennifer. “United States Population Projections: 2000 to 2050.” US Census Bureau. Page 7. &lt;http://www.census.gov/population/www/projections/analytical-document09.pdf&gt;</a:t>
            </a:r>
          </a:p>
          <a:p>
            <a:endParaRPr lang="en-US" baseline="0" dirty="0" smtClean="0"/>
          </a:p>
          <a:p>
            <a:r>
              <a:rPr lang="en-US" baseline="0" dirty="0" smtClean="0"/>
              <a:t>All estimates put the US population over 400 million by 2050, and the 2008 National Projection made by the US Census Bureau estimates the US population will be 443 million in 2050. The variation in estimates are caused by different estimates in the rate of positive net international migration.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1</a:t>
            </a:r>
            <a:r>
              <a:rPr lang="en-US" baseline="0" dirty="0" smtClean="0"/>
              <a:t> </a:t>
            </a:r>
            <a:r>
              <a:rPr lang="en-US" dirty="0" smtClean="0"/>
              <a:t>“Water at a Glance: the relationship between water, agriculture, food security and poverty.”</a:t>
            </a:r>
            <a:r>
              <a:rPr lang="en-US" baseline="0" dirty="0" smtClean="0"/>
              <a:t> FAO. Page 2.</a:t>
            </a:r>
          </a:p>
          <a:p>
            <a:r>
              <a:rPr lang="en-US" baseline="30000" dirty="0" smtClean="0"/>
              <a:t>2</a:t>
            </a:r>
            <a:r>
              <a:rPr lang="en-US" baseline="0" dirty="0" smtClean="0"/>
              <a:t> “Coping with Water Scarcity.” UN-Water Thematic Initiatives. August 2006. Page 5.</a:t>
            </a:r>
          </a:p>
          <a:p>
            <a:r>
              <a:rPr lang="en-US" baseline="30000" dirty="0" smtClean="0"/>
              <a:t>3</a:t>
            </a:r>
            <a:r>
              <a:rPr lang="en-US" baseline="0" dirty="0" smtClean="0"/>
              <a:t> “World Agriculture: towards 2015/2030.” FAO. &lt;http://www.fao.org/docrep/004/y3557e/y3557e08.htm#m&gt;</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“Water at a Glance: the relationship between water, agriculture, food security and poverty.”</a:t>
            </a:r>
            <a:r>
              <a:rPr lang="en-US" baseline="0" dirty="0" smtClean="0"/>
              <a:t> FAO. Page 1.</a:t>
            </a:r>
          </a:p>
          <a:p>
            <a:endParaRPr lang="en-US" baseline="0" dirty="0" smtClean="0"/>
          </a:p>
          <a:p>
            <a:r>
              <a:rPr lang="en-US" baseline="0" dirty="0" smtClean="0"/>
              <a:t>Global average: close to 70% of water is used in agriculture but it varies by region. In Asia it is over four-fifths whereas it is only about one-third in Europe and two-fifths in the US.</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“Global Water Outlook to 2025.” International Food Policy Research Institute.   (the map and </a:t>
            </a:r>
            <a:r>
              <a:rPr lang="en-US" dirty="0" err="1" smtClean="0"/>
              <a:t>barchart</a:t>
            </a:r>
            <a:r>
              <a:rPr lang="en-US" baseline="0" dirty="0" smtClean="0"/>
              <a:t> </a:t>
            </a:r>
            <a:r>
              <a:rPr lang="en-US" dirty="0" smtClean="0"/>
              <a:t>can be split up very easily)</a:t>
            </a:r>
          </a:p>
          <a:p>
            <a:endParaRPr lang="en-US" dirty="0" smtClean="0"/>
          </a:p>
          <a:p>
            <a:r>
              <a:rPr lang="en-US" dirty="0" smtClean="0"/>
              <a:t>This</a:t>
            </a:r>
            <a:r>
              <a:rPr lang="en-US" baseline="0" dirty="0" smtClean="0"/>
              <a:t> graph &amp; report includes data on water consumption across regions (and growth), and relative water scarcity in different regions of world.</a:t>
            </a:r>
            <a:endParaRPr lang="en-US"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“World Agriculture:</a:t>
            </a:r>
            <a:r>
              <a:rPr lang="en-US" baseline="0" dirty="0" smtClean="0"/>
              <a:t> towards 2015/2030.” FAO. &lt;http://www.fao.org/docrep/004/y3557e/y3557e11.htm#t&gt;</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“World Agriculture:</a:t>
            </a:r>
            <a:r>
              <a:rPr lang="en-US" baseline="0" dirty="0" smtClean="0"/>
              <a:t> towards 2015/2030.” FAO. &lt;http://www.fao.org/docrep/004/y3557e/y3557e11.htm#t&gt;</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2 </a:t>
            </a:r>
            <a:r>
              <a:rPr lang="en-US" baseline="0" dirty="0" smtClean="0"/>
              <a:t>Source: “Climate Change 2007: Working Group III: Mitigation of Climate Change.” IPCC Fourth Assessment Report: Climate Change 2007. &lt;http://www.ipcc.ch/publications_and_data/ar4/wg3/en/ch8s8-3.html&gt; Section 8.3</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Development Report 2008: Agriculture for Development.” The World Bank. &lt;http://siteresources.worldbank.org/INTWDR2008/Resources/WDR_00_book.pdf&gt;. </a:t>
            </a:r>
            <a:r>
              <a:rPr lang="en-US" baseline="0" dirty="0" smtClean="0"/>
              <a:t>Graphs </a:t>
            </a:r>
            <a:r>
              <a:rPr lang="en-US" baseline="0" dirty="0" smtClean="0"/>
              <a:t>on </a:t>
            </a:r>
            <a:r>
              <a:rPr lang="en-US" baseline="0" dirty="0" smtClean="0"/>
              <a:t>pages 71 and 87. </a:t>
            </a:r>
          </a:p>
          <a:p>
            <a:endParaRPr lang="en-US" baseline="0" dirty="0" smtClean="0"/>
          </a:p>
          <a:p>
            <a:r>
              <a:rPr lang="en-US" baseline="0" dirty="0" smtClean="0"/>
              <a:t>From “World Agriculture: toward 2015/2030”</a:t>
            </a:r>
          </a:p>
          <a:p>
            <a:r>
              <a:rPr lang="en-US" baseline="0" dirty="0" smtClean="0"/>
              <a:t>1.) global cereal yields grew on average 2.5% in developing countries between 1961 and 1990</a:t>
            </a:r>
          </a:p>
          <a:p>
            <a:r>
              <a:rPr lang="en-US" baseline="0" dirty="0" smtClean="0"/>
              <a:t>2.) growth in wheat yields are expected to average 1.1% annual growth from 2000-2030 (down from 3.8% per year between 1961 and 1989 and 2% a year from 1989 to 1999).</a:t>
            </a:r>
          </a:p>
          <a:p>
            <a:r>
              <a:rPr lang="en-US" baseline="0" dirty="0" smtClean="0"/>
              <a:t>3.) growth in rice yields are expected to average 0.9% annual growth from 2000 through 2030 (down from 2.3% annual average growth between 1961 and 1989 and 1.1% from 1989 to 1999). </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“Global Status of Commercialized</a:t>
            </a:r>
            <a:r>
              <a:rPr lang="en-US" baseline="0" dirty="0" smtClean="0"/>
              <a:t> Biotech/GM Crops: 2008.” ISAAA. &lt;http://www.isaaa.org/resources/publications/briefs/39/download/isaaa-brief-39-2008.pdf&gt;</a:t>
            </a:r>
          </a:p>
          <a:p>
            <a:endParaRPr lang="en-US" baseline="0" dirty="0" smtClean="0"/>
          </a:p>
          <a:p>
            <a:r>
              <a:rPr lang="en-US" baseline="0" dirty="0" smtClean="0"/>
              <a:t>Biotech/GM crops are concentrated in OECD and middle-income countries. US (62.5 million hectares), Argentina (21.0), Brazil (15.8), India (7.6) and Canada (3.8) – representing over 88% of world biotech/GM crop hectarage. (Page xi)</a:t>
            </a:r>
          </a:p>
          <a:p>
            <a:endParaRPr lang="en-US" baseline="0" dirty="0" smtClean="0"/>
          </a:p>
          <a:p>
            <a:r>
              <a:rPr lang="en-US" baseline="0" dirty="0" smtClean="0"/>
              <a:t>125 million hectares were planted globally of biotech crops in 2008, representing growth of 9.4% over the prior year and about 8% of the total 1.5 billion hectares of cropland worldwide. (Page xi)</a:t>
            </a:r>
          </a:p>
          <a:p>
            <a:r>
              <a:rPr lang="en-US" baseline="0" dirty="0" smtClean="0"/>
              <a:t>Globally, there were 13.3 million biotech crop farmers at the end of 2008 of which 90% were “small and resource-poor farmers in developing countries.” This is an increase of 1.3 million farmers in 2008 alone. (Page xiv)</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err="1" smtClean="0"/>
              <a:t>Laborde</a:t>
            </a:r>
            <a:r>
              <a:rPr lang="en-US" dirty="0" smtClean="0"/>
              <a:t>, </a:t>
            </a:r>
            <a:r>
              <a:rPr lang="en-US" dirty="0" err="1" smtClean="0"/>
              <a:t>Davide</a:t>
            </a:r>
            <a:r>
              <a:rPr lang="en-US" dirty="0" smtClean="0"/>
              <a:t>. “Assessing Applied Protection across the World.” Review of International Economics, 16(5), 850-863, 2008. &lt;http://www3.interscience.wiley.com/cgi-bin/fulltext/120123875/PDFSTART&gt; Access</a:t>
            </a:r>
            <a:r>
              <a:rPr lang="en-US" baseline="0" dirty="0" smtClean="0"/>
              <a:t> through Wiley </a:t>
            </a:r>
            <a:r>
              <a:rPr lang="en-US" baseline="0" dirty="0" err="1" smtClean="0"/>
              <a:t>InterScience</a:t>
            </a:r>
            <a:r>
              <a:rPr lang="en-US" baseline="0" dirty="0" smtClean="0"/>
              <a:t>.</a:t>
            </a:r>
          </a:p>
          <a:p>
            <a:endParaRPr lang="en-US" baseline="0" dirty="0" smtClean="0"/>
          </a:p>
          <a:p>
            <a:r>
              <a:rPr lang="en-US" baseline="0" dirty="0" smtClean="0"/>
              <a:t>Source: </a:t>
            </a:r>
            <a:r>
              <a:rPr lang="en-US" baseline="0" dirty="0" err="1" smtClean="0"/>
              <a:t>Laborde</a:t>
            </a:r>
            <a:r>
              <a:rPr lang="en-US" baseline="0" dirty="0" smtClean="0"/>
              <a:t>, David. “Food and Agricultural Trade: Implications for Food Security.” IFPRI. &lt;http://www.slideshare.net/DLabordeD/food-and-agricultural-trade-implications-for-food-security&gt;. #7</a:t>
            </a:r>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baseline="0" dirty="0" smtClean="0"/>
              <a:t>“2009 World Population Data Sheet.” Population Reference Bureau. &lt;http://www.prb.org/pdf09/09wpds_eng.pdf&gt;</a:t>
            </a:r>
          </a:p>
          <a:p>
            <a:endParaRPr lang="en-US" baseline="0" dirty="0" smtClean="0"/>
          </a:p>
          <a:p>
            <a:r>
              <a:rPr lang="en-US" dirty="0" smtClean="0"/>
              <a:t>Global total fertility rate in 2009: 2.6</a:t>
            </a:r>
            <a:r>
              <a:rPr lang="en-US" baseline="30000" dirty="0" smtClean="0"/>
              <a:t>1</a:t>
            </a:r>
            <a:r>
              <a:rPr lang="en-US" dirty="0" smtClean="0"/>
              <a:t> </a:t>
            </a:r>
          </a:p>
          <a:p>
            <a:r>
              <a:rPr lang="en-US" dirty="0" smtClean="0"/>
              <a:t>2009 World Population: 6.8 billion</a:t>
            </a:r>
            <a:r>
              <a:rPr lang="en-US" baseline="30000" dirty="0" smtClean="0"/>
              <a:t>1</a:t>
            </a:r>
            <a:r>
              <a:rPr lang="en-US" dirty="0" smtClean="0"/>
              <a:t> </a:t>
            </a:r>
          </a:p>
          <a:p>
            <a:r>
              <a:rPr lang="en-US" dirty="0" smtClean="0"/>
              <a:t>Projected to increase to 8.1 billion through 2025 and 9.1 billion in 2050</a:t>
            </a:r>
            <a:r>
              <a:rPr lang="en-US" baseline="30000" dirty="0" smtClean="0"/>
              <a:t>1</a:t>
            </a:r>
            <a:r>
              <a:rPr lang="en-US" dirty="0" smtClean="0"/>
              <a:t>  (2.3 billion more people than today)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 of population in developing countries will increase to 84% of world total by 2019</a:t>
            </a:r>
          </a:p>
          <a:p>
            <a:endParaRPr lang="en-US" baseline="0" dirty="0" smtClean="0"/>
          </a:p>
          <a:p>
            <a:r>
              <a:rPr lang="en-US" baseline="0" dirty="0" smtClean="0"/>
              <a:t>Assumption in model: fertility rates will gradually continue to decrease in the developing world by mid-century to emulate the fertility rate in the developed world, which is below replacement fertility. </a:t>
            </a:r>
          </a:p>
          <a:p>
            <a:endParaRPr lang="en-US" baseline="0" dirty="0" smtClean="0"/>
          </a:p>
          <a:p>
            <a:r>
              <a:rPr lang="en-US" baseline="0" dirty="0" smtClean="0"/>
              <a:t>TFR in OECD as of 2004 was 1.63 children per women (Source: “Women and Men in OECD Countries.” OECD. &lt;http://www.oecd.org/document/39/0,3343,en_21571361_38039199_38168231_1_1_1_1,00.html&gt;). TFRs in developing world ranges from 2.4 in Latin America, to 3.1 in South Asia and the Middle East, and 5.4 in Sub-Saharan Africa using 2004 data. (Source: “2006 World Development Indicators.” The World Bank. &lt;http://devdata.worldbank.org/wdi2006/contents/Section2.htm&gt;)</a:t>
            </a:r>
            <a:endParaRPr lang="en-US" dirty="0" smtClean="0"/>
          </a:p>
          <a:p>
            <a:endParaRPr lang="en-US" dirty="0" smtClean="0"/>
          </a:p>
          <a:p>
            <a:r>
              <a:rPr lang="en-US" dirty="0" smtClean="0"/>
              <a:t>Rapid</a:t>
            </a:r>
            <a:r>
              <a:rPr lang="en-US" baseline="0" dirty="0" smtClean="0"/>
              <a:t> p</a:t>
            </a:r>
            <a:r>
              <a:rPr lang="en-US" dirty="0" smtClean="0"/>
              <a:t>opulation growth can and will continue to occur due</a:t>
            </a:r>
            <a:r>
              <a:rPr lang="en-US" baseline="0" dirty="0" smtClean="0"/>
              <a:t> to</a:t>
            </a:r>
            <a:r>
              <a:rPr lang="en-US" dirty="0" smtClean="0"/>
              <a:t> ‘population momentum,’ even</a:t>
            </a:r>
            <a:r>
              <a:rPr lang="en-US" baseline="0" dirty="0" smtClean="0"/>
              <a:t> if fewer children and smaller families become the global norm.</a:t>
            </a:r>
          </a:p>
          <a:p>
            <a:r>
              <a:rPr lang="en-US" baseline="0" dirty="0" smtClean="0"/>
              <a:t>     Source: “Fact Sheet: Population Growth and Poverty.” UNFPA. &lt;http://www.unfpa.org/public/cache/offonce/factsheets/pid/3856#resources&gt;</a:t>
            </a:r>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err="1" smtClean="0"/>
              <a:t>Laborde</a:t>
            </a:r>
            <a:r>
              <a:rPr lang="en-US" dirty="0" smtClean="0"/>
              <a:t>, </a:t>
            </a:r>
            <a:r>
              <a:rPr lang="en-US" dirty="0" err="1" smtClean="0"/>
              <a:t>Davide</a:t>
            </a:r>
            <a:r>
              <a:rPr lang="en-US" dirty="0" smtClean="0"/>
              <a:t>. “Assessing Applied Protection across the World.” Review of International Economics, 16(5), 850-863, 2008. &lt;http://www3.interscience.wiley.com/cgi-bin/fulltext/120123875/PDFSTART&gt; Access</a:t>
            </a:r>
            <a:r>
              <a:rPr lang="en-US" baseline="0" dirty="0" smtClean="0"/>
              <a:t> through Wiley </a:t>
            </a:r>
            <a:r>
              <a:rPr lang="en-US" baseline="0" dirty="0" err="1" smtClean="0"/>
              <a:t>InterScience</a:t>
            </a:r>
            <a:r>
              <a:rPr lang="en-US" baseline="0" dirty="0" smtClean="0"/>
              <a:t>.</a:t>
            </a:r>
          </a:p>
          <a:p>
            <a:endParaRPr lang="en-US" baseline="0" dirty="0" smtClean="0"/>
          </a:p>
          <a:p>
            <a:r>
              <a:rPr lang="en-US" baseline="0" dirty="0" smtClean="0"/>
              <a:t>Source: </a:t>
            </a:r>
            <a:r>
              <a:rPr lang="en-US" baseline="0" dirty="0" err="1" smtClean="0"/>
              <a:t>Laborde</a:t>
            </a:r>
            <a:r>
              <a:rPr lang="en-US" baseline="0" dirty="0" smtClean="0"/>
              <a:t>, David. “Food and Agricultural Trade: Implications for Food Security.” IFPRI. &lt;http://www.slideshare.net/DLabordeD/food-and-agricultural-trade-implications-for-food-security&gt;. #7</a:t>
            </a:r>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a:t>
            </a:r>
            <a:r>
              <a:rPr lang="en-US" baseline="0" dirty="0" smtClean="0"/>
              <a:t> “World Food Situation.” FAO. &lt;http://www.fao.org/worldfoodsituation/FoodPricesIndex/en/&gt;</a:t>
            </a:r>
          </a:p>
          <a:p>
            <a:r>
              <a:rPr lang="en-US" baseline="0" dirty="0" smtClean="0"/>
              <a:t>“Food </a:t>
            </a:r>
            <a:r>
              <a:rPr lang="en-US" baseline="0" dirty="0" smtClean="0"/>
              <a:t>Outlook: Global Market Analysis.” FAO. &lt;http://www.fao.org/docrep/011/ai474e/ai474e15.htm&gt;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“OECD-FAO</a:t>
            </a:r>
            <a:r>
              <a:rPr lang="en-US" baseline="0" dirty="0" smtClean="0"/>
              <a:t> Agricultural Outlook 2010-2019.” &lt;document in research folder&gt; Page 33.</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“The State of Food Insecurity</a:t>
            </a:r>
            <a:r>
              <a:rPr lang="en-US" baseline="0" dirty="0" smtClean="0"/>
              <a:t> in the World 2009.” FAO. &lt;http://www.fao.org/docrep/012/i0876e/i0876e00.htm&gt; Undernourishment around the world section. Page 4 (Report) 11 (PDF).</a:t>
            </a:r>
            <a:endParaRPr lang="en-US" dirty="0" smtClean="0"/>
          </a:p>
          <a:p>
            <a:endParaRPr lang="en-US" dirty="0" smtClean="0"/>
          </a:p>
          <a:p>
            <a:endParaRPr lang="en-US" dirty="0" smtClean="0"/>
          </a:p>
          <a:p>
            <a:r>
              <a:rPr lang="en-US" dirty="0" smtClean="0"/>
              <a:t>Source</a:t>
            </a:r>
            <a:r>
              <a:rPr lang="en-US" dirty="0" smtClean="0"/>
              <a:t>: “World</a:t>
            </a:r>
            <a:r>
              <a:rPr lang="en-US" baseline="0" dirty="0" smtClean="0"/>
              <a:t> Agriculture: towards 2015/2030.” FAO. &lt;ftp://ftp.fao.org/docrep/fao/004/y3557e/y3557e.pdf&gt;. Page 19.</a:t>
            </a:r>
          </a:p>
          <a:p>
            <a:endParaRPr lang="en-US" baseline="0" dirty="0" smtClean="0"/>
          </a:p>
          <a:p>
            <a:r>
              <a:rPr lang="en-US" baseline="0" dirty="0" smtClean="0"/>
              <a:t>Progress in reducing the hungry and undernourished will be slowest in Africa, with the greatest global density of the world’s hungry in 2030.</a:t>
            </a:r>
          </a:p>
          <a:p>
            <a:endParaRPr lang="en-US" baseline="0" dirty="0" smtClean="0"/>
          </a:p>
          <a:p>
            <a:r>
              <a:rPr lang="en-US" baseline="0" dirty="0" err="1" smtClean="0"/>
              <a:t>Undernutrition</a:t>
            </a:r>
            <a:r>
              <a:rPr lang="en-US" baseline="0" dirty="0" smtClean="0"/>
              <a:t> has negative effects on income &amp; economic growth. It also increases necessary health spending per person while decreasing human productivity.</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“The Challenge of Hunger and Malnutrition.” Copenhagen Consensus 2008. Page 3.</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 Bank, World</a:t>
            </a:r>
            <a:r>
              <a:rPr lang="en-US" baseline="0" dirty="0" smtClean="0"/>
              <a:t> Development Report 2008.  </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baseline="0" dirty="0" smtClean="0"/>
              <a:t>: “Climate Change 2007: Working Group III: Mitigation of Climate Change.” IPCC Fourth Assessment Report: Climate Change 2007. &lt;http://www.ipcc.ch/publications_and_data/ar4/wg3/en/ch8s8-3-2.html&gt; Section </a:t>
            </a:r>
            <a:r>
              <a:rPr lang="en-US" baseline="0" dirty="0" smtClean="0"/>
              <a:t>8.3.2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“World Environmental Year Book.” UNEP. &lt;http://www.unep.org/yearbook/2009/PDF/UNEP_Year_Book_2008_EN_Full.pdf&gt;</a:t>
            </a:r>
            <a:endParaRPr lang="en-US" dirty="0" smtClean="0"/>
          </a:p>
          <a:p>
            <a:endParaRPr lang="en-US" dirty="0" smtClean="0"/>
          </a:p>
          <a:p>
            <a:r>
              <a:rPr lang="en-US" dirty="0" smtClean="0"/>
              <a:t>Source: “Investment</a:t>
            </a:r>
            <a:r>
              <a:rPr lang="en-US" baseline="0" dirty="0" smtClean="0"/>
              <a:t> and Financial Flows to Address Climate Change.” UNFCCC. &lt;http://unfccc.int/files/essential_background/background_publications_htmlpdf/application/pdf/pub_07_financial_flows.pdf&gt; Page 81.</a:t>
            </a:r>
          </a:p>
          <a:p>
            <a:endParaRPr lang="en-US" baseline="0" dirty="0" smtClean="0"/>
          </a:p>
          <a:p>
            <a:r>
              <a:rPr lang="en-US" baseline="0" dirty="0" smtClean="0"/>
              <a:t>Information was not provided on the carbon emissions that are emitted due to the land conversion to agriculture.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baseline="0" dirty="0" smtClean="0"/>
              <a:t>: “Climate Change 2007: Working Group III: Mitigation of Climate Change.” IPCC Fourth Assessment Report: Climate Change 2007. &lt;http://www.ipcc.ch/publications_and_data/ar4/wg3/en/ch8s8-3-2.html&gt; Section </a:t>
            </a:r>
            <a:r>
              <a:rPr lang="en-US" baseline="0" dirty="0" smtClean="0"/>
              <a:t>8.3.2</a:t>
            </a:r>
          </a:p>
          <a:p>
            <a:endParaRPr lang="en-US" dirty="0" smtClean="0"/>
          </a:p>
          <a:p>
            <a:r>
              <a:rPr lang="en-US" dirty="0" smtClean="0"/>
              <a:t>Source: “Investment</a:t>
            </a:r>
            <a:r>
              <a:rPr lang="en-US" baseline="0" dirty="0" smtClean="0"/>
              <a:t> and Financial Flows to Address Climate Change.” UNFCCC. &lt;http://unfccc.int/files/essential_background/background_publications_htmlpdf/application/pdf/pub_07_financial_flows.pdf&gt; Page 81.</a:t>
            </a:r>
          </a:p>
          <a:p>
            <a:endParaRPr lang="en-US" baseline="0" dirty="0" smtClean="0"/>
          </a:p>
          <a:p>
            <a:r>
              <a:rPr lang="en-US" baseline="0" dirty="0" smtClean="0"/>
              <a:t>Information was not provided on the carbon emissions that are emitted due to the land conversion to agriculture.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IMF World Economic Outlook April 2010, my calculations from GDP and consumer price series.</a:t>
            </a:r>
          </a:p>
          <a:p>
            <a:endParaRPr lang="en-US" baseline="0" dirty="0" smtClean="0"/>
          </a:p>
          <a:p>
            <a:r>
              <a:rPr lang="en-US" baseline="0" dirty="0" smtClean="0"/>
              <a:t>Developing economies are projected to rebound strongly from the financial crisis and grow on average 5.6% annually through 2019, compared to 2.2% annually in the developed world and the global average of 3.3% annually (page 17).</a:t>
            </a:r>
          </a:p>
          <a:p>
            <a:endParaRPr lang="en-US" baseline="0" dirty="0" smtClean="0"/>
          </a:p>
          <a:p>
            <a:r>
              <a:rPr lang="en-US" baseline="0" dirty="0" smtClean="0"/>
              <a:t>Annual GDP per capita growth in developing countries is expected to have averaged 3.7% from 2000 through 2015 and 4.4% thereafter through 2030. (Source: “World Agriculture: towards 2015/2030.” FAO. &lt;ftp://ftp.fao.org/docrep/fao/004/y3557e/y3557e.pdf&gt; Page 19.) </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Source:</a:t>
            </a:r>
            <a:r>
              <a:rPr lang="en-US" baseline="0" dirty="0" smtClean="0"/>
              <a:t> Deepak, James and Seale, Jason Bernstein. “Cross-Country Analysis of Food Consumption Patterns.” USDA ERS. &lt;http://www.ers.usda.gov/publications/wrs011/wrs011d.pdf&gt; Page 4, 7.</a:t>
            </a:r>
          </a:p>
          <a:p>
            <a:endParaRPr lang="en-US" baseline="0" dirty="0" smtClean="0"/>
          </a:p>
          <a:p>
            <a:r>
              <a:rPr lang="en-US" baseline="0" dirty="0" smtClean="0"/>
              <a:t>When incomes rise, poorer nations will increase food expenditures to a greater extent per marginal increase in income than will households in wealthier countries. Therefore, marginal income increases in poorer nations will create greater demand for food than would an equal marginal increase in income in a wealthy nation. Of all food subcategories, the greatest expenditure increase is on higher-value items such as dairy and meet which require greater resource inputs than similar caloric amounts of staple cereal crops. (page 6).</a:t>
            </a:r>
          </a:p>
          <a:p>
            <a:endParaRPr lang="en-US" baseline="0" dirty="0" smtClean="0"/>
          </a:p>
          <a:p>
            <a:r>
              <a:rPr lang="en-US" b="0" baseline="0" dirty="0" smtClean="0"/>
              <a:t>Raw data of food subgroups income elasticity from around the world in excel file (Source of the data: USDA, Economic Research Service, using the 1996 ICP data. From the ERS report Cross-Price </a:t>
            </a:r>
            <a:r>
              <a:rPr lang="en-US" b="0" baseline="0" dirty="0" err="1" smtClean="0"/>
              <a:t>Elasticities</a:t>
            </a:r>
            <a:r>
              <a:rPr lang="en-US" b="0" baseline="0" dirty="0" smtClean="0"/>
              <a:t> of Demand Across 114 Countries (TB-1925)).</a:t>
            </a:r>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FAO Stat.</a:t>
            </a:r>
            <a:r>
              <a:rPr lang="en-US" baseline="0" dirty="0" smtClean="0"/>
              <a:t> &lt;http://faostat.fao.org/default.aspx</a:t>
            </a:r>
            <a:r>
              <a:rPr lang="en-US" baseline="0" dirty="0" smtClean="0"/>
              <a:t>&gt;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“World Agriculture: towards</a:t>
            </a:r>
            <a:r>
              <a:rPr lang="en-US" baseline="0" dirty="0" smtClean="0"/>
              <a:t> 2015/2030.” FAO. &lt;http://www.fao.org/docrep/004/y3557e/y3557e08.htm#m&gt;</a:t>
            </a:r>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“World Agriculture: towards</a:t>
            </a:r>
            <a:r>
              <a:rPr lang="en-US" baseline="0" dirty="0" smtClean="0"/>
              <a:t> 2015/2030.” FAO. &lt;http://www.fao.org/docrep/004/y3557e/y3557e08.htm#m&gt;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aseline="0" dirty="0" smtClean="0"/>
              <a:t>“The State of Food and Agriculture. </a:t>
            </a:r>
            <a:r>
              <a:rPr lang="en-US" baseline="0" dirty="0" err="1" smtClean="0"/>
              <a:t>Biofuels</a:t>
            </a:r>
            <a:r>
              <a:rPr lang="en-US" baseline="0" dirty="0" smtClean="0"/>
              <a:t>: prospects, risks and opportunities.” FAO. &lt;ftp://ftp.fao.org/docrep/fao/011/i0100e/i0100e.pdf&gt; Page 58.</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USA production of ethanol is projected to increase to 52 billion liters by 2017, representing a doubling over 2004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2004, an estimated 14 million hectares worldwide were being used to produce </a:t>
            </a:r>
            <a:r>
              <a:rPr lang="en-US" baseline="0" dirty="0" err="1" smtClean="0"/>
              <a:t>biofuels</a:t>
            </a:r>
            <a:r>
              <a:rPr lang="en-US" baseline="0" dirty="0" smtClean="0"/>
              <a:t>, representing about 1% of global cropland.” Page 74.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 farmers harvested 30 million </a:t>
            </a:r>
            <a:r>
              <a:rPr lang="en-US" baseline="0" dirty="0" err="1" smtClean="0"/>
              <a:t>hecatres</a:t>
            </a:r>
            <a:r>
              <a:rPr lang="en-US" baseline="0" dirty="0" smtClean="0"/>
              <a:t> of maize in 2004, of which 11% was used for ethanol. In 2007, the area planted to maize in the USA increased by 19%.” Page 74.</a:t>
            </a:r>
            <a:endParaRPr lang="en-US" dirty="0" smtClean="0"/>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6/26/2010</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48200"/>
            <a:ext cx="9144000" cy="1470025"/>
          </a:xfrm>
        </p:spPr>
        <p:txBody>
          <a:bodyPr>
            <a:normAutofit fontScale="90000"/>
          </a:bodyPr>
          <a:lstStyle/>
          <a:p>
            <a:r>
              <a:rPr lang="en-US" dirty="0" smtClean="0"/>
              <a:t/>
            </a:r>
            <a:br>
              <a:rPr lang="en-US" dirty="0" smtClean="0"/>
            </a:br>
            <a:r>
              <a:rPr lang="en-US" dirty="0" smtClean="0"/>
              <a:t> </a:t>
            </a:r>
            <a:r>
              <a:rPr lang="en-US" sz="2700" dirty="0" smtClean="0">
                <a:latin typeface="Georgia" pitchFamily="18" charset="0"/>
              </a:rPr>
              <a:t>Keynote Address to the 2010 Annual Conference of the Northeastern Branch of the </a:t>
            </a:r>
            <a:br>
              <a:rPr lang="en-US" sz="2700" dirty="0" smtClean="0">
                <a:latin typeface="Georgia" pitchFamily="18" charset="0"/>
              </a:rPr>
            </a:br>
            <a:r>
              <a:rPr lang="en-US" sz="2700" dirty="0" smtClean="0">
                <a:latin typeface="Georgia" pitchFamily="18" charset="0"/>
              </a:rPr>
              <a:t>Crop, Soil and Agronomy Societies of America</a:t>
            </a:r>
            <a:br>
              <a:rPr lang="en-US" sz="2700" dirty="0" smtClean="0">
                <a:latin typeface="Georgia" pitchFamily="18" charset="0"/>
              </a:rPr>
            </a:br>
            <a:r>
              <a:rPr lang="en-US" sz="2700" dirty="0" smtClean="0">
                <a:latin typeface="Georgia" pitchFamily="18" charset="0"/>
              </a:rPr>
              <a:t>June 27, 2010</a:t>
            </a:r>
            <a:br>
              <a:rPr lang="en-US" sz="2700" dirty="0" smtClean="0">
                <a:latin typeface="Georgia" pitchFamily="18" charset="0"/>
              </a:rPr>
            </a:br>
            <a:r>
              <a:rPr lang="en-US" sz="2700" dirty="0" smtClean="0">
                <a:latin typeface="Georgia" pitchFamily="18" charset="0"/>
              </a:rPr>
              <a:t>Cornell University</a:t>
            </a:r>
            <a:endParaRPr lang="en-US" sz="2700" dirty="0">
              <a:latin typeface="Georgia" pitchFamily="18" charset="0"/>
            </a:endParaRPr>
          </a:p>
        </p:txBody>
      </p:sp>
      <p:sp>
        <p:nvSpPr>
          <p:cNvPr id="3" name="TextBox 2"/>
          <p:cNvSpPr txBox="1"/>
          <p:nvPr/>
        </p:nvSpPr>
        <p:spPr>
          <a:xfrm>
            <a:off x="1066800" y="1524000"/>
            <a:ext cx="6934200" cy="3046988"/>
          </a:xfrm>
          <a:prstGeom prst="rect">
            <a:avLst/>
          </a:prstGeom>
          <a:noFill/>
        </p:spPr>
        <p:txBody>
          <a:bodyPr wrap="square" rtlCol="0">
            <a:spAutoFit/>
          </a:bodyPr>
          <a:lstStyle/>
          <a:p>
            <a:pPr algn="ctr"/>
            <a:r>
              <a:rPr lang="en-US" sz="3200" b="1" dirty="0" smtClean="0">
                <a:latin typeface="Georgia" pitchFamily="18" charset="0"/>
              </a:rPr>
              <a:t>Global Agricultural Transitions In the Coming Generation: </a:t>
            </a:r>
          </a:p>
          <a:p>
            <a:pPr algn="ctr"/>
            <a:r>
              <a:rPr lang="en-US" sz="3200" b="1" dirty="0" smtClean="0">
                <a:latin typeface="Georgia" pitchFamily="18" charset="0"/>
              </a:rPr>
              <a:t>Likely Market</a:t>
            </a:r>
            <a:r>
              <a:rPr lang="en-US" sz="3200" b="1" dirty="0" smtClean="0">
                <a:latin typeface="Georgia" pitchFamily="18" charset="0"/>
              </a:rPr>
              <a:t>, </a:t>
            </a:r>
            <a:r>
              <a:rPr lang="en-US" sz="3200" b="1" dirty="0" smtClean="0">
                <a:latin typeface="Georgia" pitchFamily="18" charset="0"/>
              </a:rPr>
              <a:t>Environmental and Humanitarian </a:t>
            </a:r>
            <a:r>
              <a:rPr lang="en-US" sz="3200" b="1" dirty="0" smtClean="0">
                <a:latin typeface="Georgia" pitchFamily="18" charset="0"/>
              </a:rPr>
              <a:t>Impacts</a:t>
            </a:r>
            <a:endParaRPr lang="en-US" sz="3200" b="1" dirty="0" smtClean="0">
              <a:latin typeface="Georgia" pitchFamily="18" charset="0"/>
            </a:endParaRPr>
          </a:p>
          <a:p>
            <a:pPr algn="ctr"/>
            <a:endParaRPr lang="en-US" sz="3200" b="1" dirty="0" smtClean="0">
              <a:latin typeface="Georgia" pitchFamily="18" charset="0"/>
            </a:endParaRPr>
          </a:p>
          <a:p>
            <a:pPr algn="ctr"/>
            <a:r>
              <a:rPr lang="en-US" sz="3200" dirty="0" smtClean="0">
                <a:latin typeface="Georgia" pitchFamily="18" charset="0"/>
              </a:rPr>
              <a:t>Christopher B. </a:t>
            </a:r>
            <a:r>
              <a:rPr lang="en-US" sz="3200" dirty="0" smtClean="0">
                <a:latin typeface="Georgia" pitchFamily="18" charset="0"/>
              </a:rPr>
              <a:t>Barrett</a:t>
            </a:r>
            <a:endParaRPr lang="en-US" sz="32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153400" cy="609600"/>
          </a:xfrm>
        </p:spPr>
        <p:txBody>
          <a:bodyPr/>
          <a:lstStyle/>
          <a:p>
            <a:pPr algn="l"/>
            <a:r>
              <a:rPr lang="en-US" sz="2400" b="1" dirty="0" smtClean="0">
                <a:latin typeface="Georgia" pitchFamily="18" charset="0"/>
              </a:rPr>
              <a:t>Over the coming generation, there will be </a:t>
            </a:r>
            <a:r>
              <a:rPr lang="en-US" sz="2400" b="1" dirty="0" smtClean="0">
                <a:latin typeface="Georgia" pitchFamily="18" charset="0"/>
              </a:rPr>
              <a:t>s</a:t>
            </a:r>
            <a:r>
              <a:rPr lang="en-US" sz="2400" b="1" dirty="0" smtClean="0">
                <a:latin typeface="Georgia" pitchFamily="18" charset="0"/>
              </a:rPr>
              <a:t>ignificant growth in market demand for food.</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D</a:t>
            </a:r>
            <a:r>
              <a:rPr lang="en-US" sz="2400" b="1" dirty="0" smtClean="0">
                <a:latin typeface="Georgia" pitchFamily="18" charset="0"/>
              </a:rPr>
              <a:t>ue mainly to population growth, especially in urban areas.  </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Growth disproportionately in developing countries and for higher value commodities.</a:t>
            </a:r>
            <a:endParaRPr lang="en-US" sz="2400" b="1" dirty="0">
              <a:latin typeface="Georgia" pitchFamily="18" charset="0"/>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257800" y="0"/>
            <a:ext cx="3886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a:t>
            </a:r>
            <a:r>
              <a:rPr lang="en-US" sz="3000" b="1" kern="0" dirty="0" smtClean="0">
                <a:solidFill>
                  <a:schemeClr val="bg1"/>
                </a:solidFill>
                <a:latin typeface="Georgia" pitchFamily="18" charset="0"/>
                <a:ea typeface="+mj-ea"/>
                <a:cs typeface="+mj-cs"/>
              </a:rPr>
              <a:t>Summary</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r>
              <a:rPr lang="en-US" sz="2400" b="1" dirty="0" smtClean="0">
                <a:latin typeface="Georgia" pitchFamily="18" charset="0"/>
              </a:rPr>
              <a:t>Land and water scarcity</a:t>
            </a:r>
            <a:r>
              <a:rPr lang="en-US" sz="2400" dirty="0" smtClean="0">
                <a:latin typeface="Georgia" pitchFamily="18" charset="0"/>
              </a:rPr>
              <a:t>: Little untapped a</a:t>
            </a:r>
            <a:r>
              <a:rPr lang="en-US" sz="2400" dirty="0" smtClean="0">
                <a:latin typeface="Georgia" pitchFamily="18" charset="0"/>
              </a:rPr>
              <a:t>rable </a:t>
            </a:r>
            <a:r>
              <a:rPr lang="en-US" sz="2400" dirty="0" smtClean="0">
                <a:latin typeface="Georgia" pitchFamily="18" charset="0"/>
              </a:rPr>
              <a:t>land </a:t>
            </a:r>
            <a:r>
              <a:rPr lang="en-US" sz="2400" dirty="0" smtClean="0">
                <a:latin typeface="Georgia" pitchFamily="18" charset="0"/>
              </a:rPr>
              <a:t>and significant soil degradation in many regions, plus growing water scarcity limit capacity for expanding the agricultural frontier other than Africa/Latin America. </a:t>
            </a:r>
            <a:endParaRPr lang="en-US" sz="2400" dirty="0" smtClean="0">
              <a:latin typeface="Georgia" pitchFamily="18" charset="0"/>
            </a:endParaRPr>
          </a:p>
          <a:p>
            <a:endParaRPr lang="en-US" sz="2400" dirty="0" smtClean="0">
              <a:latin typeface="Georgia" pitchFamily="18" charset="0"/>
            </a:endParaRPr>
          </a:p>
          <a:p>
            <a:r>
              <a:rPr lang="en-US" sz="2400" b="1" dirty="0" smtClean="0">
                <a:latin typeface="Georgia" pitchFamily="18" charset="0"/>
              </a:rPr>
              <a:t>Climate Change</a:t>
            </a:r>
            <a:r>
              <a:rPr lang="en-US" sz="2400" dirty="0" smtClean="0">
                <a:latin typeface="Georgia" pitchFamily="18" charset="0"/>
              </a:rPr>
              <a:t>: Shifting climate patterns – esp. volatility – force greater and changing trade patterns and reinforce North-South differences. </a:t>
            </a:r>
            <a:endParaRPr lang="en-US" sz="2400" dirty="0" smtClean="0">
              <a:latin typeface="Georgia" pitchFamily="18" charset="0"/>
            </a:endParaRPr>
          </a:p>
          <a:p>
            <a:endParaRPr lang="en-US" sz="2400" dirty="0" smtClean="0">
              <a:latin typeface="Georgia" pitchFamily="18" charset="0"/>
            </a:endParaRPr>
          </a:p>
          <a:p>
            <a:r>
              <a:rPr lang="en-US" sz="2400" b="1" dirty="0" smtClean="0">
                <a:latin typeface="Georgia" pitchFamily="18" charset="0"/>
              </a:rPr>
              <a:t>Technology</a:t>
            </a:r>
            <a:r>
              <a:rPr lang="en-US" sz="2400" dirty="0" smtClean="0">
                <a:latin typeface="Georgia" pitchFamily="18" charset="0"/>
              </a:rPr>
              <a:t>: Slowing growth in yields.  Rapid spread of biotechnology.  Added pressure for new breakthroughs to address land and water scarcity as well as evolving pest and pathogen pressures, esp. with climate change.</a:t>
            </a:r>
            <a:endParaRPr lang="en-US" sz="2400" dirty="0" smtClean="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
        <p:nvSpPr>
          <p:cNvPr id="8" name="Title 1"/>
          <p:cNvSpPr txBox="1">
            <a:spLocks/>
          </p:cNvSpPr>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Georgia" pitchFamily="18" charset="0"/>
                <a:ea typeface="+mj-ea"/>
                <a:cs typeface="+mj-cs"/>
              </a:rPr>
              <a:t>Main Supply-Side Drivers</a:t>
            </a:r>
            <a:endParaRPr kumimoji="0" lang="en-US" sz="2800" b="1" i="0" u="none" strike="noStrike" kern="0" cap="none" spc="0" normalizeH="0" baseline="0" noProof="0" dirty="0">
              <a:ln>
                <a:noFill/>
              </a:ln>
              <a:solidFill>
                <a:schemeClr val="tx2"/>
              </a:solidFill>
              <a:effectLst/>
              <a:uLnTx/>
              <a:uFillTx/>
              <a:latin typeface="Georgia" pitchFamily="18"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85800"/>
          </a:xfrm>
        </p:spPr>
        <p:txBody>
          <a:bodyPr/>
          <a:lstStyle/>
          <a:p>
            <a:r>
              <a:rPr lang="en-US" sz="2800" b="1" dirty="0" smtClean="0">
                <a:latin typeface="Georgia" pitchFamily="18" charset="0"/>
              </a:rPr>
              <a:t>Arable Land</a:t>
            </a:r>
            <a:endParaRPr lang="en-US" sz="2800" b="1" dirty="0">
              <a:latin typeface="Georgia" pitchFamily="18" charset="0"/>
            </a:endParaRPr>
          </a:p>
        </p:txBody>
      </p:sp>
      <p:sp>
        <p:nvSpPr>
          <p:cNvPr id="3" name="Content Placeholder 2"/>
          <p:cNvSpPr>
            <a:spLocks noGrp="1"/>
          </p:cNvSpPr>
          <p:nvPr>
            <p:ph idx="1"/>
          </p:nvPr>
        </p:nvSpPr>
        <p:spPr>
          <a:xfrm>
            <a:off x="457200" y="1676400"/>
            <a:ext cx="8229600" cy="4830763"/>
          </a:xfrm>
        </p:spPr>
        <p:txBody>
          <a:bodyPr/>
          <a:lstStyle/>
          <a:p>
            <a:r>
              <a:rPr lang="en-US" sz="2400" dirty="0" smtClean="0"/>
              <a:t>Only 0.4% growth in arable land from 1990-2007 (14.1 million km</a:t>
            </a:r>
            <a:r>
              <a:rPr lang="en-US" sz="2400" baseline="30000" dirty="0" smtClean="0"/>
              <a:t>2</a:t>
            </a:r>
            <a:r>
              <a:rPr lang="en-US" sz="2400" dirty="0" smtClean="0"/>
              <a:t>).Essentially fixed without major (ecologically risky) conversion of forest, wetlands or </a:t>
            </a:r>
            <a:r>
              <a:rPr lang="en-US" sz="2400" dirty="0" err="1" smtClean="0"/>
              <a:t>drylands</a:t>
            </a:r>
            <a:r>
              <a:rPr lang="en-US" sz="2400" dirty="0" smtClean="0"/>
              <a:t>. </a:t>
            </a:r>
          </a:p>
          <a:p>
            <a:r>
              <a:rPr lang="en-US" sz="2400" dirty="0" smtClean="0"/>
              <a:t>On </a:t>
            </a:r>
            <a:r>
              <a:rPr lang="en-US" sz="2400" dirty="0" smtClean="0"/>
              <a:t>a global scale, </a:t>
            </a:r>
            <a:r>
              <a:rPr lang="en-US" sz="2400" dirty="0" smtClean="0"/>
              <a:t>no </a:t>
            </a:r>
            <a:r>
              <a:rPr lang="en-US" sz="2400" dirty="0" smtClean="0"/>
              <a:t>land shortage for </a:t>
            </a:r>
            <a:r>
              <a:rPr lang="en-US" sz="2400" dirty="0" smtClean="0"/>
              <a:t>agriculture. But a real problem in certain regions.  </a:t>
            </a:r>
            <a:endParaRPr lang="en-US" sz="2400" dirty="0" smtClean="0"/>
          </a:p>
          <a:p>
            <a:endParaRPr lang="en-US" sz="2400" dirty="0" smtClean="0"/>
          </a:p>
          <a:p>
            <a:endParaRPr lang="en-US" dirty="0" smtClean="0"/>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pic>
        <p:nvPicPr>
          <p:cNvPr id="6" name="Content Placeholder 3" descr="cropland in use and total suitable land.PNG"/>
          <p:cNvPicPr>
            <a:picLocks noChangeAspect="1"/>
          </p:cNvPicPr>
          <p:nvPr/>
        </p:nvPicPr>
        <p:blipFill>
          <a:blip r:embed="rId4" cstate="print"/>
          <a:stretch>
            <a:fillRect/>
          </a:stretch>
        </p:blipFill>
        <p:spPr bwMode="auto">
          <a:xfrm>
            <a:off x="0" y="3636335"/>
            <a:ext cx="9144000" cy="322166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85800"/>
          </a:xfrm>
        </p:spPr>
        <p:txBody>
          <a:bodyPr/>
          <a:lstStyle/>
          <a:p>
            <a:r>
              <a:rPr lang="en-US" sz="2800" b="1" dirty="0" smtClean="0">
                <a:latin typeface="Georgia" pitchFamily="18" charset="0"/>
              </a:rPr>
              <a:t>Arable Land</a:t>
            </a:r>
            <a:endParaRPr lang="en-US" sz="2800" b="1" dirty="0">
              <a:latin typeface="Georgia" pitchFamily="18" charset="0"/>
            </a:endParaRPr>
          </a:p>
        </p:txBody>
      </p:sp>
      <p:sp>
        <p:nvSpPr>
          <p:cNvPr id="3" name="Content Placeholder 2"/>
          <p:cNvSpPr>
            <a:spLocks noGrp="1"/>
          </p:cNvSpPr>
          <p:nvPr>
            <p:ph idx="1"/>
          </p:nvPr>
        </p:nvSpPr>
        <p:spPr>
          <a:xfrm>
            <a:off x="457200" y="1676400"/>
            <a:ext cx="8229600" cy="4830763"/>
          </a:xfrm>
        </p:spPr>
        <p:txBody>
          <a:bodyPr/>
          <a:lstStyle/>
          <a:p>
            <a:r>
              <a:rPr lang="en-US" sz="2400" dirty="0" smtClean="0"/>
              <a:t>80% of </a:t>
            </a:r>
            <a:r>
              <a:rPr lang="en-US" sz="2400" dirty="0" smtClean="0"/>
              <a:t>global agricultural land </a:t>
            </a:r>
            <a:r>
              <a:rPr lang="en-US" sz="2400" dirty="0" smtClean="0"/>
              <a:t>expansion </a:t>
            </a:r>
            <a:r>
              <a:rPr lang="en-US" sz="2400" dirty="0" smtClean="0"/>
              <a:t>expected in Africa/Latin </a:t>
            </a:r>
            <a:r>
              <a:rPr lang="en-US" sz="2400" dirty="0" smtClean="0"/>
              <a:t>America. </a:t>
            </a:r>
            <a:r>
              <a:rPr lang="en-US" sz="2400" dirty="0" smtClean="0"/>
              <a:t>Risks soil mining </a:t>
            </a:r>
            <a:r>
              <a:rPr lang="en-US" sz="2400" dirty="0" smtClean="0"/>
              <a:t>and stagnant or declining yields</a:t>
            </a:r>
            <a:r>
              <a:rPr lang="en-US" sz="2400" dirty="0" smtClean="0"/>
              <a:t>. Soil nutrient loss is already a serious challenge in many developing countries.</a:t>
            </a:r>
            <a:endParaRPr lang="en-US" sz="2400" dirty="0" smtClean="0"/>
          </a:p>
          <a:p>
            <a:r>
              <a:rPr lang="en-US" sz="2400" dirty="0" smtClean="0"/>
              <a:t>Urban expansion will compete with </a:t>
            </a:r>
            <a:r>
              <a:rPr lang="en-US" sz="2400" dirty="0" smtClean="0"/>
              <a:t>agriculture for </a:t>
            </a:r>
            <a:r>
              <a:rPr lang="en-US" sz="2400" dirty="0" smtClean="0"/>
              <a:t>prime land.</a:t>
            </a:r>
          </a:p>
          <a:p>
            <a:r>
              <a:rPr lang="en-US" sz="2400" dirty="0" smtClean="0"/>
              <a:t> Increasing demand for </a:t>
            </a:r>
            <a:r>
              <a:rPr lang="en-US" sz="2400" dirty="0" err="1" smtClean="0"/>
              <a:t>biofuels</a:t>
            </a:r>
            <a:r>
              <a:rPr lang="en-US" sz="2400" dirty="0" smtClean="0"/>
              <a:t> also competes for prime agricultural lands as well as for food/feed crops.  FAO estimates a tripling-quadrupling of land in </a:t>
            </a:r>
            <a:r>
              <a:rPr lang="en-US" sz="2400" dirty="0" err="1" smtClean="0"/>
              <a:t>biofuels</a:t>
            </a:r>
            <a:r>
              <a:rPr lang="en-US" sz="2400" dirty="0" smtClean="0"/>
              <a:t> (from 14 </a:t>
            </a:r>
            <a:r>
              <a:rPr lang="en-US" sz="2400" dirty="0" err="1" smtClean="0"/>
              <a:t>mn</a:t>
            </a:r>
            <a:r>
              <a:rPr lang="en-US" sz="2400" dirty="0" smtClean="0"/>
              <a:t> hectares in 2004 to 35-59 </a:t>
            </a:r>
            <a:r>
              <a:rPr lang="en-US" sz="2400" dirty="0" err="1" smtClean="0"/>
              <a:t>mn</a:t>
            </a:r>
            <a:r>
              <a:rPr lang="en-US" sz="2400" dirty="0" smtClean="0"/>
              <a:t> </a:t>
            </a:r>
            <a:r>
              <a:rPr lang="en-US" sz="2400" dirty="0" smtClean="0"/>
              <a:t>by 2030). </a:t>
            </a:r>
          </a:p>
          <a:p>
            <a:r>
              <a:rPr lang="en-US" sz="2400" dirty="0" smtClean="0"/>
              <a:t>“</a:t>
            </a:r>
            <a:r>
              <a:rPr lang="en-US" sz="2400" dirty="0" smtClean="0"/>
              <a:t>Land grabs” in the developing world by emerging market investors (sovereign wealth funds, etc</a:t>
            </a:r>
            <a:r>
              <a:rPr lang="en-US" sz="2400" dirty="0" smtClean="0"/>
              <a:t>.) threaten to remove some lands from open market supply.</a:t>
            </a:r>
            <a:endParaRPr lang="en-US" sz="2400" dirty="0" smtClean="0"/>
          </a:p>
          <a:p>
            <a:endParaRPr lang="en-US" sz="2400" dirty="0" smtClean="0"/>
          </a:p>
          <a:p>
            <a:endParaRPr lang="en-US" sz="2400" dirty="0" smtClean="0"/>
          </a:p>
          <a:p>
            <a:endParaRPr lang="en-US" sz="2400" dirty="0" smtClean="0"/>
          </a:p>
          <a:p>
            <a:endParaRPr lang="en-US" dirty="0" smtClean="0"/>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sz="2800" b="1" dirty="0" smtClean="0">
                <a:latin typeface="Georgia" pitchFamily="18" charset="0"/>
              </a:rPr>
              <a:t>Water</a:t>
            </a:r>
            <a:endParaRPr lang="en-US" sz="2800" b="1" dirty="0">
              <a:latin typeface="Georgia" pitchFamily="18" charset="0"/>
            </a:endParaRPr>
          </a:p>
        </p:txBody>
      </p:sp>
      <p:sp>
        <p:nvSpPr>
          <p:cNvPr id="3" name="Content Placeholder 2"/>
          <p:cNvSpPr>
            <a:spLocks noGrp="1"/>
          </p:cNvSpPr>
          <p:nvPr>
            <p:ph idx="1"/>
          </p:nvPr>
        </p:nvSpPr>
        <p:spPr/>
        <p:txBody>
          <a:bodyPr/>
          <a:lstStyle/>
          <a:p>
            <a:r>
              <a:rPr lang="en-US" sz="2400" dirty="0" smtClean="0">
                <a:latin typeface="Georgia" pitchFamily="18" charset="0"/>
              </a:rPr>
              <a:t>Globally, agriculture accounts for almost 70% of human water </a:t>
            </a:r>
            <a:r>
              <a:rPr lang="en-US" sz="2400" dirty="0" smtClean="0">
                <a:latin typeface="Georgia" pitchFamily="18" charset="0"/>
              </a:rPr>
              <a:t>usage.</a:t>
            </a:r>
            <a:endParaRPr lang="en-US" sz="2400" dirty="0" smtClean="0">
              <a:latin typeface="Georgia" pitchFamily="18" charset="0"/>
            </a:endParaRPr>
          </a:p>
          <a:p>
            <a:r>
              <a:rPr lang="en-US" sz="2400" dirty="0" smtClean="0">
                <a:latin typeface="Georgia" pitchFamily="18" charset="0"/>
              </a:rPr>
              <a:t>To keep pace with global food demand, annual freshwater withdrawals are estimated to increase by 14% over the next 30 years. </a:t>
            </a:r>
          </a:p>
          <a:p>
            <a:r>
              <a:rPr lang="en-US" sz="2400" dirty="0" smtClean="0">
                <a:latin typeface="Georgia" pitchFamily="18" charset="0"/>
              </a:rPr>
              <a:t>1 in 5 developing countries will face water shortages </a:t>
            </a:r>
            <a:r>
              <a:rPr lang="en-US" sz="2400" dirty="0" smtClean="0">
                <a:latin typeface="Georgia" pitchFamily="18" charset="0"/>
              </a:rPr>
              <a:t>by 2030.</a:t>
            </a:r>
            <a:endParaRPr lang="en-US" sz="2400" dirty="0" smtClean="0">
              <a:latin typeface="Georgia" pitchFamily="18" charset="0"/>
            </a:endParaRPr>
          </a:p>
          <a:p>
            <a:endParaRPr lang="en-US" dirty="0"/>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ter use in DC &amp; LDC.GIF"/>
          <p:cNvPicPr>
            <a:picLocks noGrp="1" noChangeAspect="1"/>
          </p:cNvPicPr>
          <p:nvPr>
            <p:ph idx="1"/>
          </p:nvPr>
        </p:nvPicPr>
        <p:blipFill>
          <a:blip r:embed="rId3" cstate="print"/>
          <a:stretch>
            <a:fillRect/>
          </a:stretch>
        </p:blipFill>
        <p:spPr>
          <a:xfrm>
            <a:off x="533400" y="1066800"/>
            <a:ext cx="8185886" cy="5791200"/>
          </a:xfrm>
        </p:spPr>
      </p:pic>
      <p:pic>
        <p:nvPicPr>
          <p:cNvPr id="8" name="Picture 7"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9"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bal water scarcity.PNG"/>
          <p:cNvPicPr>
            <a:picLocks noGrp="1" noChangeAspect="1"/>
          </p:cNvPicPr>
          <p:nvPr>
            <p:ph idx="1"/>
          </p:nvPr>
        </p:nvPicPr>
        <p:blipFill>
          <a:blip r:embed="rId3" cstate="print"/>
          <a:srcRect l="322" b="38671"/>
          <a:stretch>
            <a:fillRect/>
          </a:stretch>
        </p:blipFill>
        <p:spPr>
          <a:xfrm>
            <a:off x="659806" y="1295400"/>
            <a:ext cx="7767372" cy="5257800"/>
          </a:xfrm>
        </p:spPr>
      </p:pic>
      <p:pic>
        <p:nvPicPr>
          <p:cNvPr id="3" name="Picture 2"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2800" b="1" dirty="0" smtClean="0"/>
              <a:t>Climate Change &amp; Agriculture</a:t>
            </a:r>
            <a:endParaRPr lang="en-US" sz="2800" b="1" dirty="0"/>
          </a:p>
        </p:txBody>
      </p:sp>
      <p:sp>
        <p:nvSpPr>
          <p:cNvPr id="3" name="Content Placeholder 2"/>
          <p:cNvSpPr>
            <a:spLocks noGrp="1"/>
          </p:cNvSpPr>
          <p:nvPr>
            <p:ph idx="1"/>
          </p:nvPr>
        </p:nvSpPr>
        <p:spPr>
          <a:xfrm>
            <a:off x="457200" y="1524000"/>
            <a:ext cx="8229600" cy="4800600"/>
          </a:xfrm>
        </p:spPr>
        <p:txBody>
          <a:bodyPr>
            <a:noAutofit/>
          </a:bodyPr>
          <a:lstStyle/>
          <a:p>
            <a:r>
              <a:rPr lang="en-US" sz="2400" dirty="0" smtClean="0">
                <a:latin typeface="Georgia" pitchFamily="18" charset="0"/>
              </a:rPr>
              <a:t>Northern Latitudes </a:t>
            </a:r>
            <a:r>
              <a:rPr lang="en-US" sz="2400" dirty="0" smtClean="0">
                <a:latin typeface="Georgia" pitchFamily="18" charset="0"/>
              </a:rPr>
              <a:t>expected to benefit</a:t>
            </a:r>
            <a:r>
              <a:rPr lang="en-US" sz="2400" dirty="0" smtClean="0">
                <a:latin typeface="Georgia" pitchFamily="18" charset="0"/>
              </a:rPr>
              <a:t>:</a:t>
            </a:r>
          </a:p>
          <a:p>
            <a:pPr lvl="1"/>
            <a:r>
              <a:rPr lang="en-US" sz="2400" dirty="0" smtClean="0">
                <a:latin typeface="Georgia" pitchFamily="18" charset="0"/>
              </a:rPr>
              <a:t>T</a:t>
            </a:r>
            <a:r>
              <a:rPr lang="en-US" sz="2400" dirty="0" smtClean="0">
                <a:latin typeface="Georgia" pitchFamily="18" charset="0"/>
              </a:rPr>
              <a:t>emperature increases more </a:t>
            </a:r>
            <a:r>
              <a:rPr lang="en-US" sz="2400" dirty="0" smtClean="0">
                <a:latin typeface="Georgia" pitchFamily="18" charset="0"/>
              </a:rPr>
              <a:t>pronounced in northern temperate </a:t>
            </a:r>
            <a:r>
              <a:rPr lang="en-US" sz="2400" dirty="0" smtClean="0">
                <a:latin typeface="Georgia" pitchFamily="18" charset="0"/>
              </a:rPr>
              <a:t>zones. </a:t>
            </a:r>
            <a:r>
              <a:rPr lang="en-US" sz="2400" dirty="0" smtClean="0">
                <a:latin typeface="Georgia" pitchFamily="18" charset="0"/>
              </a:rPr>
              <a:t>E</a:t>
            </a:r>
            <a:r>
              <a:rPr lang="en-US" sz="2400" dirty="0" smtClean="0">
                <a:latin typeface="Georgia" pitchFamily="18" charset="0"/>
              </a:rPr>
              <a:t>xtends </a:t>
            </a:r>
            <a:r>
              <a:rPr lang="en-US" sz="2400" dirty="0" smtClean="0">
                <a:latin typeface="Georgia" pitchFamily="18" charset="0"/>
              </a:rPr>
              <a:t>growing season, </a:t>
            </a:r>
            <a:r>
              <a:rPr lang="en-US" sz="2400" dirty="0" smtClean="0">
                <a:latin typeface="Georgia" pitchFamily="18" charset="0"/>
              </a:rPr>
              <a:t>increases </a:t>
            </a:r>
            <a:r>
              <a:rPr lang="en-US" sz="2400" dirty="0" smtClean="0">
                <a:latin typeface="Georgia" pitchFamily="18" charset="0"/>
              </a:rPr>
              <a:t>suitable cropping land, </a:t>
            </a:r>
            <a:r>
              <a:rPr lang="en-US" sz="2400" dirty="0" smtClean="0">
                <a:latin typeface="Georgia" pitchFamily="18" charset="0"/>
              </a:rPr>
              <a:t>decreases </a:t>
            </a:r>
            <a:r>
              <a:rPr lang="en-US" sz="2400" dirty="0" smtClean="0">
                <a:latin typeface="Georgia" pitchFamily="18" charset="0"/>
              </a:rPr>
              <a:t>costs associated with overwintering livestock</a:t>
            </a:r>
            <a:r>
              <a:rPr lang="en-US" sz="2400" dirty="0" smtClean="0">
                <a:latin typeface="Georgia" pitchFamily="18" charset="0"/>
              </a:rPr>
              <a:t>, increases </a:t>
            </a:r>
            <a:r>
              <a:rPr lang="en-US" sz="2400" dirty="0" smtClean="0">
                <a:latin typeface="Georgia" pitchFamily="18" charset="0"/>
              </a:rPr>
              <a:t>crop yields. </a:t>
            </a:r>
          </a:p>
          <a:p>
            <a:pPr lvl="1"/>
            <a:r>
              <a:rPr lang="en-US" sz="2400" dirty="0" smtClean="0">
                <a:latin typeface="Georgia" pitchFamily="18" charset="0"/>
              </a:rPr>
              <a:t>Increased atmospheric concentrations of CO</a:t>
            </a:r>
            <a:r>
              <a:rPr lang="en-US" sz="2400" baseline="-25000" dirty="0" smtClean="0">
                <a:latin typeface="Georgia" pitchFamily="18" charset="0"/>
              </a:rPr>
              <a:t>2</a:t>
            </a:r>
            <a:r>
              <a:rPr lang="en-US" sz="2400" dirty="0" smtClean="0">
                <a:latin typeface="Georgia" pitchFamily="18" charset="0"/>
              </a:rPr>
              <a:t> </a:t>
            </a:r>
            <a:r>
              <a:rPr lang="en-US" sz="2400" dirty="0" smtClean="0">
                <a:latin typeface="Georgia" pitchFamily="18" charset="0"/>
              </a:rPr>
              <a:t>will </a:t>
            </a:r>
            <a:r>
              <a:rPr lang="en-US" sz="2400" dirty="0" smtClean="0">
                <a:latin typeface="Georgia" pitchFamily="18" charset="0"/>
              </a:rPr>
              <a:t>act as a natural fertilizer for crop </a:t>
            </a:r>
            <a:r>
              <a:rPr lang="en-US" sz="2400" dirty="0" smtClean="0">
                <a:latin typeface="Georgia" pitchFamily="18" charset="0"/>
              </a:rPr>
              <a:t>production.</a:t>
            </a:r>
          </a:p>
          <a:p>
            <a:pPr lvl="1"/>
            <a:endParaRPr lang="en-US" sz="2400" dirty="0" smtClean="0">
              <a:latin typeface="Georgia" pitchFamily="18" charset="0"/>
            </a:endParaRPr>
          </a:p>
          <a:p>
            <a:r>
              <a:rPr lang="en-US" sz="2400" dirty="0" smtClean="0">
                <a:latin typeface="Georgia" pitchFamily="18" charset="0"/>
              </a:rPr>
              <a:t>Tropics and Water-Scarce Regions </a:t>
            </a:r>
            <a:r>
              <a:rPr lang="en-US" sz="2400" dirty="0" smtClean="0">
                <a:latin typeface="Georgia" pitchFamily="18" charset="0"/>
              </a:rPr>
              <a:t>at risk:</a:t>
            </a:r>
            <a:endParaRPr lang="en-US" sz="2400" dirty="0" smtClean="0">
              <a:latin typeface="Georgia" pitchFamily="18" charset="0"/>
            </a:endParaRPr>
          </a:p>
          <a:p>
            <a:pPr lvl="1"/>
            <a:r>
              <a:rPr lang="en-US" sz="2400" dirty="0" smtClean="0">
                <a:latin typeface="Georgia" pitchFamily="18" charset="0"/>
              </a:rPr>
              <a:t>Increased </a:t>
            </a:r>
            <a:r>
              <a:rPr lang="en-US" sz="2400" dirty="0" smtClean="0">
                <a:latin typeface="Georgia" pitchFamily="18" charset="0"/>
              </a:rPr>
              <a:t>temperatures lead </a:t>
            </a:r>
            <a:r>
              <a:rPr lang="en-US" sz="2400" dirty="0" smtClean="0">
                <a:latin typeface="Georgia" pitchFamily="18" charset="0"/>
              </a:rPr>
              <a:t>to increased </a:t>
            </a:r>
            <a:r>
              <a:rPr lang="en-US" sz="2400" dirty="0" err="1" smtClean="0">
                <a:latin typeface="Georgia" pitchFamily="18" charset="0"/>
              </a:rPr>
              <a:t>evapo</a:t>
            </a:r>
            <a:r>
              <a:rPr lang="en-US" sz="2400" dirty="0" smtClean="0">
                <a:latin typeface="Georgia" pitchFamily="18" charset="0"/>
              </a:rPr>
              <a:t>-transpiration and decreased soil moisture </a:t>
            </a:r>
            <a:r>
              <a:rPr lang="en-US" sz="2400" dirty="0" smtClean="0">
                <a:latin typeface="Georgia" pitchFamily="18" charset="0"/>
              </a:rPr>
              <a:t>levels.</a:t>
            </a:r>
            <a:endParaRPr lang="en-US" sz="2400" dirty="0" smtClean="0">
              <a:latin typeface="Georgia" pitchFamily="18" charset="0"/>
            </a:endParaRPr>
          </a:p>
          <a:p>
            <a:pPr lvl="1"/>
            <a:r>
              <a:rPr lang="en-US" sz="2400" dirty="0" smtClean="0">
                <a:latin typeface="Georgia" pitchFamily="18" charset="0"/>
              </a:rPr>
              <a:t>Some </a:t>
            </a:r>
            <a:r>
              <a:rPr lang="en-US" sz="2400" dirty="0" smtClean="0">
                <a:latin typeface="Georgia" pitchFamily="18" charset="0"/>
              </a:rPr>
              <a:t>tropical grasslands and cultivated areas will become increasingly arid and unsuitable for cropping.</a:t>
            </a:r>
          </a:p>
          <a:p>
            <a:pPr lvl="1"/>
            <a:endParaRPr lang="en-US" sz="2400" dirty="0" smtClean="0">
              <a:latin typeface="Georgia" pitchFamily="18" charset="0"/>
            </a:endParaRPr>
          </a:p>
          <a:p>
            <a:endParaRPr lang="en-US" dirty="0" smtClean="0">
              <a:latin typeface="Georgia" pitchFamily="18" charset="0"/>
            </a:endParaRPr>
          </a:p>
          <a:p>
            <a:endParaRPr lang="en-US" sz="2400" dirty="0">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2800" b="1" dirty="0" smtClean="0"/>
              <a:t>Climate Change &amp; </a:t>
            </a:r>
            <a:r>
              <a:rPr lang="en-US" sz="2800" b="1" dirty="0" smtClean="0"/>
              <a:t>Agriculture (continued)</a:t>
            </a:r>
            <a:endParaRPr lang="en-US" sz="2800" b="1" dirty="0"/>
          </a:p>
        </p:txBody>
      </p:sp>
      <p:sp>
        <p:nvSpPr>
          <p:cNvPr id="3" name="Content Placeholder 2"/>
          <p:cNvSpPr>
            <a:spLocks noGrp="1"/>
          </p:cNvSpPr>
          <p:nvPr>
            <p:ph idx="1"/>
          </p:nvPr>
        </p:nvSpPr>
        <p:spPr>
          <a:xfrm>
            <a:off x="457200" y="1524000"/>
            <a:ext cx="8229600" cy="4800600"/>
          </a:xfrm>
        </p:spPr>
        <p:txBody>
          <a:bodyPr>
            <a:noAutofit/>
          </a:bodyPr>
          <a:lstStyle/>
          <a:p>
            <a:r>
              <a:rPr lang="en-US" sz="2400" dirty="0" smtClean="0">
                <a:latin typeface="Georgia" pitchFamily="18" charset="0"/>
              </a:rPr>
              <a:t>Increasing temperatures will expand the range of agricultural pests and milder winters will increase the ability of pest populations to survive</a:t>
            </a:r>
          </a:p>
          <a:p>
            <a:r>
              <a:rPr lang="en-US" sz="2400" dirty="0" smtClean="0">
                <a:latin typeface="Georgia" pitchFamily="18" charset="0"/>
              </a:rPr>
              <a:t>Higher temperatures will induce higher rainfall amounts, but rainfall distributions will not be even.  </a:t>
            </a:r>
          </a:p>
          <a:p>
            <a:r>
              <a:rPr lang="en-US" sz="2400" dirty="0" smtClean="0">
                <a:latin typeface="Georgia" pitchFamily="18" charset="0"/>
              </a:rPr>
              <a:t>Greater inter-year volatility in rainfall.</a:t>
            </a:r>
          </a:p>
          <a:p>
            <a:r>
              <a:rPr lang="en-US" sz="2400" dirty="0" smtClean="0">
                <a:latin typeface="Georgia" pitchFamily="18" charset="0"/>
              </a:rPr>
              <a:t>Expected sea level </a:t>
            </a:r>
            <a:r>
              <a:rPr lang="en-US" sz="2400" dirty="0" smtClean="0">
                <a:latin typeface="Georgia" pitchFamily="18" charset="0"/>
              </a:rPr>
              <a:t>rise will </a:t>
            </a:r>
            <a:r>
              <a:rPr lang="en-US" sz="2400" dirty="0" smtClean="0">
                <a:latin typeface="Georgia" pitchFamily="18" charset="0"/>
              </a:rPr>
              <a:t>flood </a:t>
            </a:r>
            <a:r>
              <a:rPr lang="en-US" sz="2400" dirty="0" smtClean="0">
                <a:latin typeface="Georgia" pitchFamily="18" charset="0"/>
              </a:rPr>
              <a:t>fertile, </a:t>
            </a:r>
            <a:r>
              <a:rPr lang="en-US" sz="2400" dirty="0" smtClean="0">
                <a:latin typeface="Georgia" pitchFamily="18" charset="0"/>
              </a:rPr>
              <a:t>low-lying coastal lands and lead to greater inland seawater intrusions, contaminating freshwater supplies and </a:t>
            </a:r>
            <a:r>
              <a:rPr lang="en-US" sz="2400" dirty="0" smtClean="0">
                <a:latin typeface="Georgia" pitchFamily="18" charset="0"/>
              </a:rPr>
              <a:t>agricultural </a:t>
            </a:r>
            <a:r>
              <a:rPr lang="en-US" sz="2400" dirty="0" smtClean="0">
                <a:latin typeface="Georgia" pitchFamily="18" charset="0"/>
              </a:rPr>
              <a:t>land.</a:t>
            </a:r>
          </a:p>
          <a:p>
            <a:r>
              <a:rPr lang="en-US" sz="2400" dirty="0" smtClean="0">
                <a:latin typeface="Georgia" pitchFamily="18" charset="0"/>
              </a:rPr>
              <a:t>Climate change will reinforce food security differences between wealthier, temperate regions and poorer, tropical regions. </a:t>
            </a:r>
          </a:p>
          <a:p>
            <a:endParaRPr lang="en-US" sz="2400" dirty="0" smtClean="0">
              <a:latin typeface="Georgia" pitchFamily="18" charset="0"/>
            </a:endParaRPr>
          </a:p>
          <a:p>
            <a:endParaRPr lang="en-US" dirty="0" smtClean="0">
              <a:latin typeface="Georgia" pitchFamily="18" charset="0"/>
            </a:endParaRPr>
          </a:p>
          <a:p>
            <a:endParaRPr lang="en-US" sz="2400" dirty="0">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343400"/>
          </a:xfrm>
        </p:spPr>
        <p:txBody>
          <a:bodyPr>
            <a:normAutofit/>
          </a:bodyPr>
          <a:lstStyle/>
          <a:p>
            <a:pPr>
              <a:buNone/>
            </a:pPr>
            <a:r>
              <a:rPr lang="en-US" sz="2400" b="1" dirty="0" smtClean="0">
                <a:latin typeface="Georgia" pitchFamily="18" charset="0"/>
              </a:rPr>
              <a:t>Agriculture also affects climate change processes:</a:t>
            </a:r>
          </a:p>
          <a:p>
            <a:pPr>
              <a:buNone/>
            </a:pPr>
            <a:endParaRPr lang="en-US" sz="2400" dirty="0" smtClean="0">
              <a:latin typeface="Georgia" pitchFamily="18" charset="0"/>
            </a:endParaRPr>
          </a:p>
          <a:p>
            <a:r>
              <a:rPr lang="en-US" sz="2400" dirty="0" smtClean="0">
                <a:latin typeface="Georgia" pitchFamily="18" charset="0"/>
              </a:rPr>
              <a:t>Agriculture </a:t>
            </a:r>
            <a:r>
              <a:rPr lang="en-US" sz="2400" dirty="0" smtClean="0">
                <a:latin typeface="Georgia" pitchFamily="18" charset="0"/>
              </a:rPr>
              <a:t>contributes 10-12% of the total global anthropogenic emissions of greenhouse gases (GHGs)</a:t>
            </a:r>
            <a:r>
              <a:rPr lang="en-US" sz="2400" baseline="30000" dirty="0" smtClean="0">
                <a:latin typeface="Georgia" pitchFamily="18" charset="0"/>
              </a:rPr>
              <a:t>2</a:t>
            </a:r>
            <a:r>
              <a:rPr lang="en-US" sz="2400" dirty="0" smtClean="0">
                <a:latin typeface="Georgia" pitchFamily="18" charset="0"/>
              </a:rPr>
              <a:t> </a:t>
            </a:r>
          </a:p>
          <a:p>
            <a:pPr lvl="1"/>
            <a:r>
              <a:rPr lang="en-US" sz="2400" dirty="0" smtClean="0">
                <a:latin typeface="Georgia" pitchFamily="18" charset="0"/>
              </a:rPr>
              <a:t>47% of anthropogenic methane emissions</a:t>
            </a:r>
          </a:p>
          <a:p>
            <a:pPr lvl="1"/>
            <a:r>
              <a:rPr lang="en-US" sz="2400" dirty="0" smtClean="0">
                <a:latin typeface="Georgia" pitchFamily="18" charset="0"/>
              </a:rPr>
              <a:t>58% of anthropogenic nitrous oxide emissions</a:t>
            </a:r>
          </a:p>
          <a:p>
            <a:r>
              <a:rPr lang="en-US" sz="2400" dirty="0" smtClean="0">
                <a:latin typeface="Georgia" pitchFamily="18" charset="0"/>
              </a:rPr>
              <a:t>Largest sources of </a:t>
            </a:r>
            <a:r>
              <a:rPr lang="en-US" sz="2400" dirty="0" smtClean="0">
                <a:latin typeface="Georgia" pitchFamily="18" charset="0"/>
              </a:rPr>
              <a:t>agricultural emissions</a:t>
            </a:r>
            <a:r>
              <a:rPr lang="en-US" sz="2400" dirty="0" smtClean="0">
                <a:latin typeface="Georgia" pitchFamily="18" charset="0"/>
              </a:rPr>
              <a:t>: agricultural soils, enteric fermentation</a:t>
            </a:r>
          </a:p>
          <a:p>
            <a:r>
              <a:rPr lang="en-US" sz="2400" dirty="0" smtClean="0">
                <a:latin typeface="Georgia" pitchFamily="18" charset="0"/>
              </a:rPr>
              <a:t>Other significant sources: biomass burning, rice production and manure management</a:t>
            </a:r>
            <a:endParaRPr lang="en-US" sz="2400" dirty="0">
              <a:latin typeface="Georgia" pitchFamily="18" charset="0"/>
            </a:endParaRPr>
          </a:p>
        </p:txBody>
      </p:sp>
      <p:sp>
        <p:nvSpPr>
          <p:cNvPr id="5" name="Title 1"/>
          <p:cNvSpPr txBox="1">
            <a:spLocks/>
          </p:cNvSpPr>
          <p:nvPr/>
        </p:nvSpPr>
        <p:spPr bwMode="auto">
          <a:xfrm>
            <a:off x="457200" y="91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Climate Change &amp; Agriculture (continued)</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686800" cy="5262979"/>
          </a:xfrm>
          <a:prstGeom prst="rect">
            <a:avLst/>
          </a:prstGeom>
          <a:noFill/>
        </p:spPr>
        <p:txBody>
          <a:bodyPr wrap="square" rtlCol="0">
            <a:spAutoFit/>
          </a:bodyPr>
          <a:lstStyle/>
          <a:p>
            <a:r>
              <a:rPr lang="en-US" sz="2800" b="1" dirty="0" smtClean="0">
                <a:latin typeface="Georgia" pitchFamily="18" charset="0"/>
              </a:rPr>
              <a:t>Agricultural demand and supply will evolve significantly over the coming generation.</a:t>
            </a:r>
          </a:p>
          <a:p>
            <a:endParaRPr lang="en-US" sz="2800" b="1" dirty="0" smtClean="0">
              <a:latin typeface="Georgia" pitchFamily="18" charset="0"/>
            </a:endParaRPr>
          </a:p>
          <a:p>
            <a:r>
              <a:rPr lang="en-US" sz="2800" b="1" dirty="0" smtClean="0">
                <a:latin typeface="Georgia" pitchFamily="18" charset="0"/>
              </a:rPr>
              <a:t>These structural patterns will have major effects on: </a:t>
            </a:r>
          </a:p>
          <a:p>
            <a:pPr>
              <a:buFontTx/>
              <a:buChar char="-"/>
            </a:pPr>
            <a:r>
              <a:rPr lang="en-US" sz="2800" b="1" dirty="0" smtClean="0">
                <a:latin typeface="Georgia" pitchFamily="18" charset="0"/>
              </a:rPr>
              <a:t> prices, including price volatility</a:t>
            </a:r>
          </a:p>
          <a:p>
            <a:pPr>
              <a:buFontTx/>
              <a:buChar char="-"/>
            </a:pPr>
            <a:r>
              <a:rPr lang="en-US" sz="2800" b="1" dirty="0" smtClean="0">
                <a:latin typeface="Georgia" pitchFamily="18" charset="0"/>
              </a:rPr>
              <a:t> induced technological change</a:t>
            </a:r>
          </a:p>
          <a:p>
            <a:pPr>
              <a:buFontTx/>
              <a:buChar char="-"/>
            </a:pPr>
            <a:r>
              <a:rPr lang="en-US" sz="2800" b="1" dirty="0" smtClean="0">
                <a:latin typeface="Georgia" pitchFamily="18" charset="0"/>
              </a:rPr>
              <a:t> the natural environment</a:t>
            </a:r>
          </a:p>
          <a:p>
            <a:pPr>
              <a:buFontTx/>
              <a:buChar char="-"/>
            </a:pPr>
            <a:r>
              <a:rPr lang="en-US" sz="2800" b="1" dirty="0" smtClean="0">
                <a:latin typeface="Georgia" pitchFamily="18" charset="0"/>
              </a:rPr>
              <a:t> global food security and poverty.</a:t>
            </a:r>
          </a:p>
          <a:p>
            <a:pPr>
              <a:buFontTx/>
              <a:buChar char="-"/>
            </a:pPr>
            <a:endParaRPr lang="en-US" sz="2800" b="1" dirty="0" smtClean="0">
              <a:latin typeface="Georgia" pitchFamily="18" charset="0"/>
            </a:endParaRPr>
          </a:p>
          <a:p>
            <a:r>
              <a:rPr lang="en-US" sz="2800" b="1" dirty="0" smtClean="0">
                <a:latin typeface="Georgia" pitchFamily="18" charset="0"/>
              </a:rPr>
              <a:t>On balance, farmers in the northeastern US should benefit from these structural changes.</a:t>
            </a:r>
            <a:endParaRPr lang="en-US" sz="28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Overview</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2800" b="1" dirty="0" smtClean="0">
                <a:latin typeface="Georgia" pitchFamily="18" charset="0"/>
              </a:rPr>
              <a:t>Agricultural technological change</a:t>
            </a:r>
            <a:endParaRPr lang="en-US" sz="2800" b="1" dirty="0">
              <a:latin typeface="Georgia" pitchFamily="18" charset="0"/>
            </a:endParaRPr>
          </a:p>
        </p:txBody>
      </p:sp>
      <p:pic>
        <p:nvPicPr>
          <p:cNvPr id="4" name="Content Placeholder 3" descr="global cereal crop yields.PNG"/>
          <p:cNvPicPr>
            <a:picLocks noGrp="1" noChangeAspect="1"/>
          </p:cNvPicPr>
          <p:nvPr>
            <p:ph idx="1"/>
          </p:nvPr>
        </p:nvPicPr>
        <p:blipFill>
          <a:blip r:embed="rId3" cstate="print"/>
          <a:stretch>
            <a:fillRect/>
          </a:stretch>
        </p:blipFill>
        <p:spPr>
          <a:xfrm>
            <a:off x="304800" y="1846847"/>
            <a:ext cx="3733800" cy="5011153"/>
          </a:xfrm>
        </p:spPr>
      </p:pic>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pic>
        <p:nvPicPr>
          <p:cNvPr id="8" name="Content Placeholder 3" descr="growth rate in yields for developing countries.PNG"/>
          <p:cNvPicPr>
            <a:picLocks noChangeAspect="1"/>
          </p:cNvPicPr>
          <p:nvPr/>
        </p:nvPicPr>
        <p:blipFill>
          <a:blip r:embed="rId5" cstate="print"/>
          <a:stretch>
            <a:fillRect/>
          </a:stretch>
        </p:blipFill>
        <p:spPr bwMode="auto">
          <a:xfrm>
            <a:off x="4495800" y="2590800"/>
            <a:ext cx="5042630" cy="4038600"/>
          </a:xfrm>
          <a:prstGeom prst="rect">
            <a:avLst/>
          </a:prstGeom>
          <a:noFill/>
          <a:ln w="9525">
            <a:noFill/>
            <a:miter lim="800000"/>
            <a:headEnd/>
            <a:tailEnd/>
          </a:ln>
        </p:spPr>
      </p:pic>
      <p:sp>
        <p:nvSpPr>
          <p:cNvPr id="9" name="TextBox 8"/>
          <p:cNvSpPr txBox="1"/>
          <p:nvPr/>
        </p:nvSpPr>
        <p:spPr>
          <a:xfrm>
            <a:off x="4038600" y="1524000"/>
            <a:ext cx="4800600" cy="830997"/>
          </a:xfrm>
          <a:prstGeom prst="rect">
            <a:avLst/>
          </a:prstGeom>
          <a:noFill/>
        </p:spPr>
        <p:txBody>
          <a:bodyPr wrap="square" rtlCol="0">
            <a:spAutoFit/>
          </a:bodyPr>
          <a:lstStyle/>
          <a:p>
            <a:r>
              <a:rPr lang="en-US" sz="2400" dirty="0" smtClean="0">
                <a:latin typeface="Georgia" pitchFamily="18" charset="0"/>
              </a:rPr>
              <a:t>Slowing rates of yield growth and uneven experience across regions.</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lstStyle/>
          <a:p>
            <a:r>
              <a:rPr lang="en-US" sz="2800" dirty="0" smtClean="0">
                <a:latin typeface="Georgia" pitchFamily="18" charset="0"/>
              </a:rPr>
              <a:t>Rapid expansion and globalization of use of genetically modified crops</a:t>
            </a:r>
            <a:endParaRPr lang="en-US" sz="2800" dirty="0">
              <a:latin typeface="Georgia" pitchFamily="18" charset="0"/>
            </a:endParaRPr>
          </a:p>
        </p:txBody>
      </p:sp>
      <p:pic>
        <p:nvPicPr>
          <p:cNvPr id="4" name="Picture 3" descr="global area of biotech crops.PNG"/>
          <p:cNvPicPr>
            <a:picLocks noChangeAspect="1"/>
          </p:cNvPicPr>
          <p:nvPr/>
        </p:nvPicPr>
        <p:blipFill>
          <a:blip r:embed="rId3" cstate="print"/>
          <a:stretch>
            <a:fillRect/>
          </a:stretch>
        </p:blipFill>
        <p:spPr>
          <a:xfrm>
            <a:off x="1524000" y="1905000"/>
            <a:ext cx="6619875" cy="4733925"/>
          </a:xfrm>
          <a:prstGeom prst="rect">
            <a:avLst/>
          </a:prstGeom>
        </p:spPr>
      </p:pic>
      <p:pic>
        <p:nvPicPr>
          <p:cNvPr id="7" name="Picture 6"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a:t>
            </a: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5200"/>
            <a:ext cx="8153400" cy="609600"/>
          </a:xfrm>
        </p:spPr>
        <p:txBody>
          <a:bodyPr/>
          <a:lstStyle/>
          <a:p>
            <a:pPr algn="l"/>
            <a:r>
              <a:rPr lang="en-US" sz="2400" b="1" dirty="0" smtClean="0">
                <a:latin typeface="Georgia" pitchFamily="18" charset="0"/>
              </a:rPr>
              <a:t>Over the coming generation, arable land and freshwater for agriculture grow increasingly scarce.  </a:t>
            </a:r>
            <a:r>
              <a:rPr lang="en-US" sz="2400" b="1" dirty="0" smtClean="0">
                <a:latin typeface="Georgia" pitchFamily="18" charset="0"/>
              </a:rPr>
              <a:t>Areas with greatest physical capacity for expansion face greatest water and land management challenges.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Climate change compounds these problems, especially due to coastal flooding and pest/pathogen pressures. </a:t>
            </a: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Slowing yield growth must be reversed.  Technological change increasingly focuses on </a:t>
            </a:r>
            <a:r>
              <a:rPr lang="en-US" sz="2400" b="1" dirty="0" err="1" smtClean="0">
                <a:latin typeface="Georgia" pitchFamily="18" charset="0"/>
              </a:rPr>
              <a:t>abiotic</a:t>
            </a:r>
            <a:r>
              <a:rPr lang="en-US" sz="2400" b="1" dirty="0" smtClean="0">
                <a:latin typeface="Georgia" pitchFamily="18" charset="0"/>
              </a:rPr>
              <a:t> and biotic stresses related to climate change and water scarcity.</a:t>
            </a:r>
            <a:endParaRPr lang="en-US" sz="2400" b="1" dirty="0">
              <a:latin typeface="Georgia" pitchFamily="18" charset="0"/>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257800" y="0"/>
            <a:ext cx="3886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Summary</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sz="2400" dirty="0" smtClean="0">
                <a:latin typeface="Georgia" pitchFamily="18" charset="0"/>
              </a:rPr>
              <a:t>Demand growth continues to outpace supply growth, especially in low-income countries, which increasingly become net food importers.</a:t>
            </a:r>
          </a:p>
          <a:p>
            <a:r>
              <a:rPr lang="en-US" sz="2400" dirty="0" smtClean="0">
                <a:latin typeface="Georgia" pitchFamily="18" charset="0"/>
              </a:rPr>
              <a:t>Greater global demand for agricultural trade due to geographic patterns of supply and demand growth as well as impacts of climate change. </a:t>
            </a:r>
          </a:p>
          <a:p>
            <a:r>
              <a:rPr lang="en-US" sz="2400" dirty="0" smtClean="0">
                <a:latin typeface="Georgia" pitchFamily="18" charset="0"/>
              </a:rPr>
              <a:t>Renewed pressure for a WTO Agreement on Agriculture and reduced domestic support and protection in the OECD </a:t>
            </a:r>
          </a:p>
          <a:p>
            <a:pPr lvl="1"/>
            <a:r>
              <a:rPr lang="en-US" sz="2400" dirty="0" smtClean="0">
                <a:latin typeface="Georgia" pitchFamily="18" charset="0"/>
              </a:rPr>
              <a:t>$1 billion/day in OECD subsidies to agriculture!</a:t>
            </a:r>
          </a:p>
          <a:p>
            <a:pPr lvl="1"/>
            <a:r>
              <a:rPr lang="en-US" sz="2400" dirty="0" smtClean="0">
                <a:latin typeface="Georgia" pitchFamily="18" charset="0"/>
              </a:rPr>
              <a:t>Far greater protection in agriculture (19%) than manufactures (4%) or energy (2%).</a:t>
            </a:r>
          </a:p>
        </p:txBody>
      </p:sp>
      <p:pic>
        <p:nvPicPr>
          <p:cNvPr id="5" name="Picture 4"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762000" y="1066800"/>
            <a:ext cx="7543800" cy="523220"/>
          </a:xfrm>
          <a:prstGeom prst="rect">
            <a:avLst/>
          </a:prstGeom>
          <a:noFill/>
        </p:spPr>
        <p:txBody>
          <a:bodyPr wrap="square" rtlCol="0">
            <a:spAutoFit/>
          </a:bodyPr>
          <a:lstStyle/>
          <a:p>
            <a:r>
              <a:rPr lang="en-US" sz="2800" b="1" dirty="0" smtClean="0">
                <a:latin typeface="Georgia" pitchFamily="18" charset="0"/>
              </a:rPr>
              <a:t>Continued Growth in Agricultural Trade</a:t>
            </a:r>
            <a:endParaRPr lang="en-US" sz="2800" b="1" dirty="0">
              <a:latin typeface="Georgia" pitchFamily="18" charset="0"/>
            </a:endParaRPr>
          </a:p>
        </p:txBody>
      </p:sp>
      <p:sp>
        <p:nvSpPr>
          <p:cNvPr id="8" name="Title 5"/>
          <p:cNvSpPr txBox="1">
            <a:spLocks/>
          </p:cNvSpPr>
          <p:nvPr/>
        </p:nvSpPr>
        <p:spPr bwMode="auto">
          <a:xfrm>
            <a:off x="5562600" y="0"/>
            <a:ext cx="3581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Market Impacts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sz="2400" dirty="0" smtClean="0">
                <a:latin typeface="Georgia" pitchFamily="18" charset="0"/>
              </a:rPr>
              <a:t>Demand growth continues to outpace supply growth, especially in low-income countries, which increasingly become net food importers.</a:t>
            </a:r>
          </a:p>
          <a:p>
            <a:r>
              <a:rPr lang="en-US" sz="2400" dirty="0" smtClean="0">
                <a:latin typeface="Georgia" pitchFamily="18" charset="0"/>
              </a:rPr>
              <a:t>Greater global demand for agricultural trade due to geographic patterns of supply and demand growth as well as impacts of climate change. </a:t>
            </a:r>
          </a:p>
          <a:p>
            <a:r>
              <a:rPr lang="en-US" sz="2400" dirty="0" smtClean="0">
                <a:latin typeface="Georgia" pitchFamily="18" charset="0"/>
              </a:rPr>
              <a:t>Renewed pressure for a WTO Agreement on Agriculture and reduced domestic support and protection in the OECD </a:t>
            </a:r>
          </a:p>
          <a:p>
            <a:pPr lvl="1"/>
            <a:r>
              <a:rPr lang="en-US" sz="2400" dirty="0" smtClean="0">
                <a:latin typeface="Georgia" pitchFamily="18" charset="0"/>
              </a:rPr>
              <a:t>$1 billion/day in OECD subsidies to agriculture!</a:t>
            </a:r>
          </a:p>
          <a:p>
            <a:pPr lvl="1"/>
            <a:r>
              <a:rPr lang="en-US" sz="2400" dirty="0" smtClean="0">
                <a:latin typeface="Georgia" pitchFamily="18" charset="0"/>
              </a:rPr>
              <a:t>Far greater protection in agriculture (19%) than manufactures (4%) or energy (2%).</a:t>
            </a:r>
          </a:p>
        </p:txBody>
      </p:sp>
      <p:pic>
        <p:nvPicPr>
          <p:cNvPr id="5" name="Picture 4"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762000" y="1066800"/>
            <a:ext cx="7543800" cy="523220"/>
          </a:xfrm>
          <a:prstGeom prst="rect">
            <a:avLst/>
          </a:prstGeom>
          <a:noFill/>
        </p:spPr>
        <p:txBody>
          <a:bodyPr wrap="square" rtlCol="0">
            <a:spAutoFit/>
          </a:bodyPr>
          <a:lstStyle/>
          <a:p>
            <a:r>
              <a:rPr lang="en-US" sz="2800" b="1" dirty="0" smtClean="0">
                <a:latin typeface="Georgia" pitchFamily="18" charset="0"/>
              </a:rPr>
              <a:t>Continued Growth in Agricultural Trade</a:t>
            </a:r>
            <a:endParaRPr lang="en-US" sz="2800" b="1" dirty="0">
              <a:latin typeface="Georgia" pitchFamily="18" charset="0"/>
            </a:endParaRPr>
          </a:p>
        </p:txBody>
      </p:sp>
      <p:sp>
        <p:nvSpPr>
          <p:cNvPr id="8" name="Title 5"/>
          <p:cNvSpPr txBox="1">
            <a:spLocks/>
          </p:cNvSpPr>
          <p:nvPr/>
        </p:nvSpPr>
        <p:spPr bwMode="auto">
          <a:xfrm>
            <a:off x="5562600" y="0"/>
            <a:ext cx="3581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Market Impacts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44562"/>
          </a:xfrm>
        </p:spPr>
        <p:txBody>
          <a:bodyPr/>
          <a:lstStyle/>
          <a:p>
            <a:r>
              <a:rPr lang="en-US" sz="2800" b="1" dirty="0" smtClean="0">
                <a:latin typeface="Georgia" pitchFamily="18" charset="0"/>
              </a:rPr>
              <a:t>High and Volatile Commodity Prices</a:t>
            </a:r>
            <a:endParaRPr lang="en-US" sz="2800" b="1" dirty="0">
              <a:latin typeface="Georgia" pitchFamily="18" charset="0"/>
            </a:endParaRPr>
          </a:p>
        </p:txBody>
      </p:sp>
      <p:pic>
        <p:nvPicPr>
          <p:cNvPr id="6" name="Picture 5" descr="FAO food price index.PNG"/>
          <p:cNvPicPr>
            <a:picLocks noChangeAspect="1"/>
          </p:cNvPicPr>
          <p:nvPr/>
        </p:nvPicPr>
        <p:blipFill>
          <a:blip r:embed="rId3" cstate="print"/>
          <a:stretch>
            <a:fillRect/>
          </a:stretch>
        </p:blipFill>
        <p:spPr>
          <a:xfrm>
            <a:off x="1676400" y="3465349"/>
            <a:ext cx="5486400" cy="3392651"/>
          </a:xfrm>
          <a:prstGeom prst="rect">
            <a:avLst/>
          </a:prstGeom>
        </p:spPr>
      </p:pic>
      <p:pic>
        <p:nvPicPr>
          <p:cNvPr id="8" name="Picture 7"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10" name="TextBox 9"/>
          <p:cNvSpPr txBox="1"/>
          <p:nvPr/>
        </p:nvSpPr>
        <p:spPr>
          <a:xfrm>
            <a:off x="609600" y="1524000"/>
            <a:ext cx="7924800" cy="1938992"/>
          </a:xfrm>
          <a:prstGeom prst="rect">
            <a:avLst/>
          </a:prstGeom>
          <a:noFill/>
        </p:spPr>
        <p:txBody>
          <a:bodyPr wrap="square" rtlCol="0">
            <a:spAutoFit/>
          </a:bodyPr>
          <a:lstStyle/>
          <a:p>
            <a:pPr>
              <a:buFontTx/>
              <a:buChar char="-"/>
            </a:pPr>
            <a:r>
              <a:rPr lang="en-US" sz="2400" dirty="0" smtClean="0">
                <a:latin typeface="Georgia" pitchFamily="18" charset="0"/>
              </a:rPr>
              <a:t>Structural pressures of demand growth outstripping supply will lead to relatively high real prices. OECD forecasts prices stay 30-90% above 2004-5 levels.</a:t>
            </a:r>
          </a:p>
          <a:p>
            <a:pPr>
              <a:buFontTx/>
              <a:buChar char="-"/>
            </a:pPr>
            <a:r>
              <a:rPr lang="en-US" sz="2400" dirty="0" smtClean="0">
                <a:latin typeface="Georgia" pitchFamily="18" charset="0"/>
              </a:rPr>
              <a:t> </a:t>
            </a:r>
            <a:r>
              <a:rPr lang="en-US" sz="2400" dirty="0" smtClean="0">
                <a:latin typeface="Georgia" pitchFamily="18" charset="0"/>
              </a:rPr>
              <a:t>Prices also remain volatile due to supply shocks (including from energy and financial markets).  </a:t>
            </a:r>
            <a:endParaRPr lang="en-US" sz="2400" dirty="0">
              <a:latin typeface="Georgia" pitchFamily="18" charset="0"/>
            </a:endParaRPr>
          </a:p>
        </p:txBody>
      </p:sp>
      <p:sp>
        <p:nvSpPr>
          <p:cNvPr id="11" name="Title 5"/>
          <p:cNvSpPr txBox="1">
            <a:spLocks/>
          </p:cNvSpPr>
          <p:nvPr/>
        </p:nvSpPr>
        <p:spPr bwMode="auto">
          <a:xfrm>
            <a:off x="5562600" y="0"/>
            <a:ext cx="3581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Market Impacts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44562"/>
          </a:xfrm>
        </p:spPr>
        <p:txBody>
          <a:bodyPr/>
          <a:lstStyle/>
          <a:p>
            <a:r>
              <a:rPr lang="en-US" sz="2800" b="1" dirty="0" smtClean="0">
                <a:latin typeface="Georgia" pitchFamily="18" charset="0"/>
              </a:rPr>
              <a:t>Induced Innovation</a:t>
            </a:r>
            <a:endParaRPr lang="en-US" sz="28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itle 5"/>
          <p:cNvSpPr txBox="1">
            <a:spLocks/>
          </p:cNvSpPr>
          <p:nvPr/>
        </p:nvSpPr>
        <p:spPr bwMode="auto">
          <a:xfrm>
            <a:off x="5562600" y="0"/>
            <a:ext cx="3581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Market Impacts</a:t>
            </a:r>
            <a:endParaRPr lang="en-US" sz="3000" b="1" kern="0" dirty="0">
              <a:solidFill>
                <a:schemeClr val="bg1"/>
              </a:solidFill>
              <a:latin typeface="Georgia" pitchFamily="18" charset="0"/>
              <a:ea typeface="+mj-ea"/>
              <a:cs typeface="+mj-cs"/>
            </a:endParaRPr>
          </a:p>
        </p:txBody>
      </p:sp>
      <p:sp>
        <p:nvSpPr>
          <p:cNvPr id="10" name="TextBox 9"/>
          <p:cNvSpPr txBox="1"/>
          <p:nvPr/>
        </p:nvSpPr>
        <p:spPr>
          <a:xfrm>
            <a:off x="609600" y="1600200"/>
            <a:ext cx="7924800" cy="4893647"/>
          </a:xfrm>
          <a:prstGeom prst="rect">
            <a:avLst/>
          </a:prstGeom>
          <a:noFill/>
        </p:spPr>
        <p:txBody>
          <a:bodyPr wrap="square" rtlCol="0">
            <a:spAutoFit/>
          </a:bodyPr>
          <a:lstStyle/>
          <a:p>
            <a:pPr>
              <a:buFontTx/>
              <a:buChar char="-"/>
            </a:pPr>
            <a:r>
              <a:rPr lang="en-US" sz="2400" dirty="0" smtClean="0">
                <a:latin typeface="Georgia" pitchFamily="18" charset="0"/>
              </a:rPr>
              <a:t> Higher commodity and input prices will fuel greater private investment in improved agricultural technologies. </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a:t>
            </a:r>
            <a:r>
              <a:rPr lang="en-US" sz="2400" dirty="0" smtClean="0">
                <a:latin typeface="Georgia" pitchFamily="18" charset="0"/>
              </a:rPr>
              <a:t>Higher and more volatile global market prices will also prompt greater FDI in developing country agriculture, much of which will close yawning yield gaps.</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Renewed government commitments to agricultural development will begin to pay off in a decade or so, reigniting yield growth in low-income agriculture.  </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Demand growth is shifting agricultural value chains and inducing institutional innovation that boost productivity.</a:t>
            </a:r>
            <a:endParaRPr lang="en-US" sz="2400" dirty="0">
              <a:latin typeface="Georg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1828800"/>
          </a:xfrm>
        </p:spPr>
        <p:txBody>
          <a:bodyPr>
            <a:normAutofit/>
          </a:bodyPr>
          <a:lstStyle/>
          <a:p>
            <a:pPr>
              <a:buNone/>
            </a:pPr>
            <a:endParaRPr lang="en-US" dirty="0" smtClean="0"/>
          </a:p>
          <a:p>
            <a:pPr>
              <a:buNone/>
            </a:pPr>
            <a:r>
              <a:rPr lang="en-US" dirty="0" smtClean="0"/>
              <a:t>	</a:t>
            </a:r>
            <a:r>
              <a:rPr lang="en-US" sz="2800" b="1" dirty="0" smtClean="0">
                <a:latin typeface="Georgia" pitchFamily="18" charset="0"/>
              </a:rPr>
              <a:t>Higher food prices and more frequent price spikes pose serious risks to the poor. </a:t>
            </a:r>
            <a:endParaRPr lang="en-US" sz="2800" b="1" dirty="0">
              <a:latin typeface="Georgia" pitchFamily="18" charset="0"/>
            </a:endParaRPr>
          </a:p>
        </p:txBody>
      </p:sp>
      <p:pic>
        <p:nvPicPr>
          <p:cNvPr id="7" name="Picture 6"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9" name="Picture 8" descr="number of undernourished.PNG"/>
          <p:cNvPicPr>
            <a:picLocks noChangeAspect="1"/>
          </p:cNvPicPr>
          <p:nvPr/>
        </p:nvPicPr>
        <p:blipFill>
          <a:blip r:embed="rId4" cstate="print"/>
          <a:stretch>
            <a:fillRect/>
          </a:stretch>
        </p:blipFill>
        <p:spPr>
          <a:xfrm>
            <a:off x="228600" y="2743200"/>
            <a:ext cx="4285854" cy="4114800"/>
          </a:xfrm>
          <a:prstGeom prst="rect">
            <a:avLst/>
          </a:prstGeom>
        </p:spPr>
      </p:pic>
      <p:pic>
        <p:nvPicPr>
          <p:cNvPr id="10" name="Picture 9" descr="proportion of undernourished.PNG"/>
          <p:cNvPicPr>
            <a:picLocks noChangeAspect="1"/>
          </p:cNvPicPr>
          <p:nvPr/>
        </p:nvPicPr>
        <p:blipFill>
          <a:blip r:embed="rId5" cstate="print"/>
          <a:stretch>
            <a:fillRect/>
          </a:stretch>
        </p:blipFill>
        <p:spPr>
          <a:xfrm>
            <a:off x="4529769" y="2743200"/>
            <a:ext cx="4461831" cy="4114800"/>
          </a:xfrm>
          <a:prstGeom prst="rect">
            <a:avLst/>
          </a:prstGeom>
        </p:spPr>
      </p:pic>
      <p:sp>
        <p:nvSpPr>
          <p:cNvPr id="11" name="Title 5"/>
          <p:cNvSpPr txBox="1">
            <a:spLocks/>
          </p:cNvSpPr>
          <p:nvPr/>
        </p:nvSpPr>
        <p:spPr bwMode="auto">
          <a:xfrm>
            <a:off x="4343400" y="0"/>
            <a:ext cx="4800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Humanitarian Impacts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2800" b="1" dirty="0" smtClean="0">
                <a:latin typeface="Georgia" pitchFamily="18" charset="0"/>
              </a:rPr>
              <a:t>Micronutrient Deficiencies</a:t>
            </a:r>
            <a:endParaRPr lang="en-US" sz="2800" b="1" dirty="0">
              <a:latin typeface="Georgia" pitchFamily="18" charset="0"/>
            </a:endParaRPr>
          </a:p>
        </p:txBody>
      </p:sp>
      <p:sp>
        <p:nvSpPr>
          <p:cNvPr id="3" name="Content Placeholder 2"/>
          <p:cNvSpPr>
            <a:spLocks noGrp="1"/>
          </p:cNvSpPr>
          <p:nvPr>
            <p:ph idx="1"/>
          </p:nvPr>
        </p:nvSpPr>
        <p:spPr/>
        <p:txBody>
          <a:bodyPr/>
          <a:lstStyle/>
          <a:p>
            <a:pPr>
              <a:buNone/>
            </a:pPr>
            <a:r>
              <a:rPr lang="en-US" sz="2400" dirty="0" smtClean="0">
                <a:latin typeface="Georgia" pitchFamily="18" charset="0"/>
              </a:rPr>
              <a:t>The problem is not just protein-energy </a:t>
            </a:r>
            <a:r>
              <a:rPr lang="en-US" sz="2400" dirty="0" err="1" smtClean="0">
                <a:latin typeface="Georgia" pitchFamily="18" charset="0"/>
              </a:rPr>
              <a:t>undernutrition</a:t>
            </a:r>
            <a:r>
              <a:rPr lang="en-US" sz="2400" dirty="0" smtClean="0">
                <a:latin typeface="Georgia" pitchFamily="18" charset="0"/>
              </a:rPr>
              <a:t>.  Major micronutrient deficiencies worldwide are an even wider-scale and less visible challenge.  Best addressed through income growth among the poor and productivity growth in higher-value commodities. </a:t>
            </a:r>
          </a:p>
          <a:p>
            <a:r>
              <a:rPr lang="en-US" sz="2400" dirty="0" smtClean="0">
                <a:latin typeface="Georgia" pitchFamily="18" charset="0"/>
              </a:rPr>
              <a:t>633 </a:t>
            </a:r>
            <a:r>
              <a:rPr lang="en-US" sz="2400" dirty="0" smtClean="0">
                <a:latin typeface="Georgia" pitchFamily="18" charset="0"/>
              </a:rPr>
              <a:t>million individuals suffer from </a:t>
            </a:r>
            <a:r>
              <a:rPr lang="en-US" sz="2400" dirty="0" smtClean="0">
                <a:latin typeface="Georgia" pitchFamily="18" charset="0"/>
              </a:rPr>
              <a:t>goiter (severe iodine deficiency)</a:t>
            </a:r>
            <a:endParaRPr lang="en-US" sz="2400" dirty="0" smtClean="0">
              <a:latin typeface="Georgia" pitchFamily="18" charset="0"/>
            </a:endParaRPr>
          </a:p>
          <a:p>
            <a:pPr lvl="1"/>
            <a:r>
              <a:rPr lang="en-US" sz="2400" dirty="0" smtClean="0">
                <a:latin typeface="Georgia" pitchFamily="18" charset="0"/>
              </a:rPr>
              <a:t>31% of </a:t>
            </a:r>
            <a:r>
              <a:rPr lang="en-US" sz="2400" dirty="0" smtClean="0">
                <a:latin typeface="Georgia" pitchFamily="18" charset="0"/>
              </a:rPr>
              <a:t>developing world </a:t>
            </a:r>
            <a:r>
              <a:rPr lang="en-US" sz="2400" dirty="0" smtClean="0">
                <a:latin typeface="Georgia" pitchFamily="18" charset="0"/>
              </a:rPr>
              <a:t>households do not consume iodized salt</a:t>
            </a:r>
          </a:p>
          <a:p>
            <a:r>
              <a:rPr lang="en-US" sz="2400" dirty="0" smtClean="0">
                <a:latin typeface="Georgia" pitchFamily="18" charset="0"/>
              </a:rPr>
              <a:t>100-140 million children are deficient in vitamin A, mainly in South Asia and sub-Saharan Africa</a:t>
            </a:r>
          </a:p>
          <a:p>
            <a:r>
              <a:rPr lang="en-US" sz="2400" dirty="0" smtClean="0">
                <a:latin typeface="Georgia" pitchFamily="18" charset="0"/>
              </a:rPr>
              <a:t>2 billion people are </a:t>
            </a:r>
            <a:r>
              <a:rPr lang="en-US" sz="2400" dirty="0" smtClean="0">
                <a:latin typeface="Georgia" pitchFamily="18" charset="0"/>
              </a:rPr>
              <a:t>iron deficient, mainly women</a:t>
            </a:r>
            <a:endParaRPr lang="en-US" sz="2400" dirty="0" smtClean="0">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343400" y="0"/>
            <a:ext cx="4800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Humanitarian Impacts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Box 4"/>
          <p:cNvSpPr txBox="1">
            <a:spLocks noChangeArrowheads="1"/>
          </p:cNvSpPr>
          <p:nvPr/>
        </p:nvSpPr>
        <p:spPr bwMode="auto">
          <a:xfrm>
            <a:off x="152400" y="6519862"/>
            <a:ext cx="2687638" cy="338138"/>
          </a:xfrm>
          <a:prstGeom prst="rect">
            <a:avLst/>
          </a:prstGeom>
          <a:noFill/>
          <a:ln w="9525">
            <a:noFill/>
            <a:miter lim="800000"/>
            <a:headEnd/>
            <a:tailEnd/>
          </a:ln>
        </p:spPr>
        <p:txBody>
          <a:bodyPr wrap="none">
            <a:spAutoFit/>
          </a:bodyPr>
          <a:lstStyle/>
          <a:p>
            <a:r>
              <a:rPr lang="en-US" sz="1600" dirty="0">
                <a:latin typeface="Georgia" pitchFamily="18" charset="0"/>
              </a:rPr>
              <a:t>Source: World Bank (2007)</a:t>
            </a:r>
          </a:p>
        </p:txBody>
      </p:sp>
      <p:pic>
        <p:nvPicPr>
          <p:cNvPr id="1029"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990600"/>
            <a:ext cx="8610600" cy="1570038"/>
          </a:xfrm>
          <a:prstGeom prst="rect">
            <a:avLst/>
          </a:prstGeom>
          <a:noFill/>
          <a:ln w="9525">
            <a:noFill/>
            <a:miter lim="800000"/>
            <a:headEnd/>
            <a:tailEnd/>
          </a:ln>
        </p:spPr>
        <p:txBody>
          <a:bodyPr>
            <a:spAutoFit/>
          </a:bodyPr>
          <a:lstStyle/>
          <a:p>
            <a:pPr algn="ctr"/>
            <a:r>
              <a:rPr lang="en-US" sz="2800" b="1" dirty="0">
                <a:latin typeface="Georgia" pitchFamily="18" charset="0"/>
              </a:rPr>
              <a:t>Persistent poverty and hunger are closely tied to agricultural stagnation</a:t>
            </a:r>
          </a:p>
          <a:p>
            <a:endParaRPr lang="en-US" sz="2000" b="1" dirty="0">
              <a:latin typeface="Georgia" pitchFamily="18" charset="0"/>
            </a:endParaRPr>
          </a:p>
          <a:p>
            <a:r>
              <a:rPr lang="en-US" sz="2000" b="1" dirty="0">
                <a:latin typeface="Georgia" pitchFamily="18" charset="0"/>
              </a:rPr>
              <a:t>			</a:t>
            </a:r>
          </a:p>
        </p:txBody>
      </p:sp>
      <p:graphicFrame>
        <p:nvGraphicFramePr>
          <p:cNvPr id="1026" name="Object 2"/>
          <p:cNvGraphicFramePr>
            <a:graphicFrameLocks noChangeAspect="1"/>
          </p:cNvGraphicFramePr>
          <p:nvPr/>
        </p:nvGraphicFramePr>
        <p:xfrm>
          <a:off x="533400" y="3048000"/>
          <a:ext cx="3886200" cy="3597699"/>
        </p:xfrm>
        <a:graphic>
          <a:graphicData uri="http://schemas.openxmlformats.org/presentationml/2006/ole">
            <p:oleObj spid="_x0000_s2050" name="Chart" r:id="rId5" imgW="3429000" imgH="2952750" progId="Excel.Sheet.8">
              <p:embed/>
            </p:oleObj>
          </a:graphicData>
        </a:graphic>
      </p:graphicFrame>
      <p:graphicFrame>
        <p:nvGraphicFramePr>
          <p:cNvPr id="1027" name="Object 3"/>
          <p:cNvGraphicFramePr>
            <a:graphicFrameLocks noChangeAspect="1"/>
          </p:cNvGraphicFramePr>
          <p:nvPr/>
        </p:nvGraphicFramePr>
        <p:xfrm>
          <a:off x="4276227" y="3048000"/>
          <a:ext cx="3802561" cy="3589922"/>
        </p:xfrm>
        <a:graphic>
          <a:graphicData uri="http://schemas.openxmlformats.org/presentationml/2006/ole">
            <p:oleObj spid="_x0000_s2051" name="Chart" r:id="rId6" imgW="3448050" imgH="2952750" progId="Excel.Sheet.8">
              <p:embed/>
            </p:oleObj>
          </a:graphicData>
        </a:graphic>
      </p:graphicFrame>
      <p:sp>
        <p:nvSpPr>
          <p:cNvPr id="1032" name="Text Box 5"/>
          <p:cNvSpPr txBox="1">
            <a:spLocks noChangeArrowheads="1"/>
          </p:cNvSpPr>
          <p:nvPr/>
        </p:nvSpPr>
        <p:spPr bwMode="auto">
          <a:xfrm>
            <a:off x="457200" y="1905000"/>
            <a:ext cx="8376500" cy="1938992"/>
          </a:xfrm>
          <a:prstGeom prst="rect">
            <a:avLst/>
          </a:prstGeom>
          <a:noFill/>
          <a:ln w="9525">
            <a:noFill/>
            <a:miter lim="800000"/>
            <a:headEnd/>
            <a:tailEnd/>
          </a:ln>
        </p:spPr>
        <p:txBody>
          <a:bodyPr wrap="square">
            <a:spAutoFit/>
          </a:bodyPr>
          <a:lstStyle/>
          <a:p>
            <a:pPr algn="ctr"/>
            <a:r>
              <a:rPr lang="en-US" sz="2400" dirty="0" smtClean="0">
                <a:latin typeface="Georgia" pitchFamily="18" charset="0"/>
              </a:rPr>
              <a:t>Cereal yields and extreme poverty move inversely. </a:t>
            </a:r>
          </a:p>
          <a:p>
            <a:pPr algn="ctr"/>
            <a:r>
              <a:rPr lang="en-US" sz="2400" dirty="0" smtClean="0">
                <a:latin typeface="Georgia" pitchFamily="18" charset="0"/>
              </a:rPr>
              <a:t>Real </a:t>
            </a:r>
            <a:r>
              <a:rPr lang="en-US" sz="2400" dirty="0" smtClean="0">
                <a:latin typeface="Georgia" pitchFamily="18" charset="0"/>
              </a:rPr>
              <a:t>GDP growth from agriculture is 2.7 times more effective in reducing extreme </a:t>
            </a:r>
            <a:r>
              <a:rPr lang="en-US" sz="2400" dirty="0" smtClean="0">
                <a:latin typeface="Georgia" pitchFamily="18" charset="0"/>
              </a:rPr>
              <a:t>poverty </a:t>
            </a:r>
            <a:r>
              <a:rPr lang="en-US" sz="2400" dirty="0" smtClean="0">
                <a:latin typeface="Georgia" pitchFamily="18" charset="0"/>
              </a:rPr>
              <a:t>vs. non-</a:t>
            </a:r>
            <a:r>
              <a:rPr lang="en-US" sz="2400" dirty="0" err="1" smtClean="0">
                <a:latin typeface="Georgia" pitchFamily="18" charset="0"/>
              </a:rPr>
              <a:t>ag</a:t>
            </a:r>
            <a:r>
              <a:rPr lang="en-US" sz="2400" dirty="0" smtClean="0">
                <a:latin typeface="Georgia" pitchFamily="18" charset="0"/>
              </a:rPr>
              <a:t> </a:t>
            </a:r>
            <a:r>
              <a:rPr lang="en-US" sz="2400" dirty="0" smtClean="0">
                <a:latin typeface="Georgia" pitchFamily="18" charset="0"/>
              </a:rPr>
              <a:t>growth. </a:t>
            </a:r>
            <a:endParaRPr lang="en-US" sz="2400" dirty="0" smtClean="0">
              <a:latin typeface="Georgia" pitchFamily="18" charset="0"/>
            </a:endParaRPr>
          </a:p>
          <a:p>
            <a:pPr algn="ctr"/>
            <a:endParaRPr lang="en-US" sz="2400" dirty="0">
              <a:latin typeface="Georgia" pitchFamily="18" charset="0"/>
            </a:endParaRPr>
          </a:p>
          <a:p>
            <a:pPr algn="ctr"/>
            <a:r>
              <a:rPr lang="en-US" sz="2400" dirty="0">
                <a:latin typeface="Georgia" pitchFamily="18" charset="0"/>
              </a:rPr>
              <a:t>South Asian progress 	</a:t>
            </a:r>
            <a:r>
              <a:rPr lang="en-US" sz="2400" dirty="0" smtClean="0">
                <a:latin typeface="Georgia" pitchFamily="18" charset="0"/>
              </a:rPr>
              <a:t>Sub-Saharan </a:t>
            </a:r>
            <a:r>
              <a:rPr lang="en-US" sz="2400" dirty="0">
                <a:latin typeface="Georgia" pitchFamily="18" charset="0"/>
              </a:rPr>
              <a:t>African stasis</a:t>
            </a:r>
          </a:p>
        </p:txBody>
      </p:sp>
      <p:sp>
        <p:nvSpPr>
          <p:cNvPr id="9" name="Title 5"/>
          <p:cNvSpPr txBox="1">
            <a:spLocks/>
          </p:cNvSpPr>
          <p:nvPr/>
        </p:nvSpPr>
        <p:spPr bwMode="auto">
          <a:xfrm>
            <a:off x="4343400" y="0"/>
            <a:ext cx="4800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Humanitarian Impacts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200" b="1" dirty="0" smtClean="0">
                <a:latin typeface="Georgia" pitchFamily="18" charset="0"/>
              </a:rPr>
              <a:t>Main Demand-Side Drivers</a:t>
            </a:r>
            <a:endParaRPr lang="en-US" sz="3200" b="1" dirty="0">
              <a:latin typeface="Georgia" pitchFamily="18" charset="0"/>
            </a:endParaRPr>
          </a:p>
        </p:txBody>
      </p:sp>
      <p:sp>
        <p:nvSpPr>
          <p:cNvPr id="3" name="Content Placeholder 2"/>
          <p:cNvSpPr>
            <a:spLocks noGrp="1"/>
          </p:cNvSpPr>
          <p:nvPr>
            <p:ph idx="1"/>
          </p:nvPr>
        </p:nvSpPr>
        <p:spPr/>
        <p:txBody>
          <a:bodyPr/>
          <a:lstStyle/>
          <a:p>
            <a:r>
              <a:rPr lang="en-US" sz="2800" b="1" dirty="0" smtClean="0">
                <a:latin typeface="Georgia" pitchFamily="18" charset="0"/>
              </a:rPr>
              <a:t>Population</a:t>
            </a:r>
            <a:r>
              <a:rPr lang="en-US" sz="2800" dirty="0" smtClean="0">
                <a:latin typeface="Georgia" pitchFamily="18" charset="0"/>
              </a:rPr>
              <a:t> – slowing growth, especially in high-income nations, but still big absolute growth, almost all in developing </a:t>
            </a:r>
            <a:r>
              <a:rPr lang="en-US" sz="2800" dirty="0" smtClean="0">
                <a:latin typeface="Georgia" pitchFamily="18" charset="0"/>
              </a:rPr>
              <a:t>countries.</a:t>
            </a:r>
            <a:endParaRPr lang="en-US" sz="2800" dirty="0" smtClean="0">
              <a:latin typeface="Georgia" pitchFamily="18" charset="0"/>
            </a:endParaRPr>
          </a:p>
          <a:p>
            <a:r>
              <a:rPr lang="en-US" sz="2800" b="1" dirty="0" smtClean="0">
                <a:latin typeface="Georgia" pitchFamily="18" charset="0"/>
              </a:rPr>
              <a:t>Income Growth </a:t>
            </a:r>
            <a:r>
              <a:rPr lang="en-US" sz="2800" dirty="0" smtClean="0">
                <a:latin typeface="Georgia" pitchFamily="18" charset="0"/>
              </a:rPr>
              <a:t>– especially in developing countries, with major implications for commodity composition of diets and </a:t>
            </a:r>
            <a:r>
              <a:rPr lang="en-US" sz="2800" dirty="0" smtClean="0">
                <a:latin typeface="Georgia" pitchFamily="18" charset="0"/>
              </a:rPr>
              <a:t>trade.</a:t>
            </a:r>
          </a:p>
          <a:p>
            <a:r>
              <a:rPr lang="en-US" sz="2800" b="1" dirty="0" smtClean="0">
                <a:latin typeface="Georgia" pitchFamily="18" charset="0"/>
              </a:rPr>
              <a:t>Urbanization </a:t>
            </a:r>
            <a:r>
              <a:rPr lang="en-US" sz="2800" dirty="0" smtClean="0">
                <a:latin typeface="Georgia" pitchFamily="18" charset="0"/>
              </a:rPr>
              <a:t>– especially in developing countries, market demand increases faster than aggregate demand as rural people migrate.</a:t>
            </a:r>
            <a:endParaRPr lang="en-US" sz="2800" dirty="0" smtClean="0">
              <a:latin typeface="Georgia" pitchFamily="18" charset="0"/>
            </a:endParaRPr>
          </a:p>
          <a:p>
            <a:pPr>
              <a:buNone/>
            </a:pPr>
            <a:endParaRPr lang="en-US" dirty="0" smtClean="0"/>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Future Environmental Impact</a:t>
            </a:r>
            <a:endParaRPr lang="en-US" dirty="0"/>
          </a:p>
        </p:txBody>
      </p:sp>
      <p:sp>
        <p:nvSpPr>
          <p:cNvPr id="3" name="Content Placeholder 2"/>
          <p:cNvSpPr>
            <a:spLocks noGrp="1"/>
          </p:cNvSpPr>
          <p:nvPr>
            <p:ph idx="1"/>
          </p:nvPr>
        </p:nvSpPr>
        <p:spPr>
          <a:xfrm>
            <a:off x="228600" y="1143000"/>
            <a:ext cx="8229600" cy="5486400"/>
          </a:xfrm>
        </p:spPr>
        <p:txBody>
          <a:bodyPr>
            <a:noAutofit/>
          </a:bodyPr>
          <a:lstStyle/>
          <a:p>
            <a:r>
              <a:rPr lang="en-US" sz="2400" b="1" dirty="0" smtClean="0">
                <a:latin typeface="Georgia" pitchFamily="18" charset="0"/>
              </a:rPr>
              <a:t>Greenhouse Gas Emissions</a:t>
            </a:r>
            <a:endParaRPr lang="en-US" sz="2400" b="1" dirty="0" smtClean="0">
              <a:latin typeface="Georgia" pitchFamily="18" charset="0"/>
            </a:endParaRPr>
          </a:p>
          <a:p>
            <a:pPr lvl="1"/>
            <a:r>
              <a:rPr lang="en-US" sz="2400" dirty="0" smtClean="0">
                <a:latin typeface="Georgia" pitchFamily="18" charset="0"/>
              </a:rPr>
              <a:t>Agricultural nitrous oxide emissions are projected to increase by 50% by 2020 relative to 1990 levels</a:t>
            </a:r>
          </a:p>
          <a:p>
            <a:pPr lvl="1"/>
            <a:r>
              <a:rPr lang="en-US" sz="2400" dirty="0" smtClean="0">
                <a:latin typeface="Georgia" pitchFamily="18" charset="0"/>
              </a:rPr>
              <a:t>Combined methane emissions from enteric fermentation and manure management will increase by 21% by 2020 from 2005</a:t>
            </a:r>
            <a:r>
              <a:rPr lang="en-US" sz="2400" dirty="0" smtClean="0">
                <a:latin typeface="Georgia" pitchFamily="18" charset="0"/>
              </a:rPr>
              <a:t>. Methane </a:t>
            </a:r>
            <a:r>
              <a:rPr lang="en-US" sz="2400" dirty="0" smtClean="0">
                <a:latin typeface="Georgia" pitchFamily="18" charset="0"/>
              </a:rPr>
              <a:t>is </a:t>
            </a:r>
            <a:r>
              <a:rPr lang="en-US" sz="2400" dirty="0" smtClean="0">
                <a:latin typeface="Georgia" pitchFamily="18" charset="0"/>
              </a:rPr>
              <a:t>25x </a:t>
            </a:r>
            <a:r>
              <a:rPr lang="en-US" sz="2400" dirty="0" smtClean="0">
                <a:latin typeface="Georgia" pitchFamily="18" charset="0"/>
              </a:rPr>
              <a:t>more powerful </a:t>
            </a:r>
            <a:r>
              <a:rPr lang="en-US" sz="2400" dirty="0" smtClean="0">
                <a:latin typeface="Georgia" pitchFamily="18" charset="0"/>
              </a:rPr>
              <a:t>a GHG than CO</a:t>
            </a:r>
            <a:r>
              <a:rPr lang="en-US" sz="2400" baseline="-25000" dirty="0" smtClean="0">
                <a:latin typeface="Georgia" pitchFamily="18" charset="0"/>
              </a:rPr>
              <a:t>2</a:t>
            </a:r>
            <a:r>
              <a:rPr lang="en-US" sz="2400" dirty="0" smtClean="0"/>
              <a:t>. </a:t>
            </a:r>
          </a:p>
          <a:p>
            <a:pPr lvl="1"/>
            <a:endParaRPr lang="en-US" sz="2400" dirty="0" smtClean="0">
              <a:latin typeface="Georgia" pitchFamily="18" charset="0"/>
            </a:endParaRPr>
          </a:p>
          <a:p>
            <a:r>
              <a:rPr lang="en-US" sz="2400" b="1" dirty="0" smtClean="0">
                <a:latin typeface="Georgia" pitchFamily="18" charset="0"/>
              </a:rPr>
              <a:t>Nitrogen Pollution</a:t>
            </a:r>
          </a:p>
          <a:p>
            <a:pPr lvl="1"/>
            <a:r>
              <a:rPr lang="en-US" sz="2400" dirty="0" smtClean="0">
                <a:latin typeface="Georgia" pitchFamily="18" charset="0"/>
              </a:rPr>
              <a:t>Excess </a:t>
            </a:r>
            <a:r>
              <a:rPr lang="en-US" sz="2400" dirty="0" smtClean="0">
                <a:latin typeface="Georgia" pitchFamily="18" charset="0"/>
              </a:rPr>
              <a:t>nitrogen from fertilizer spurs plankton growth, which decreases oxygen levels in the ocean. EPA has identified 150 dead zones worldwide. The biggest are the Baltic Sea and the Mississippi River Delta</a:t>
            </a:r>
            <a:r>
              <a:rPr lang="en-US" sz="2400" dirty="0" smtClean="0">
                <a:latin typeface="Georgia" pitchFamily="18" charset="0"/>
              </a:rPr>
              <a:t>.</a:t>
            </a:r>
            <a:endParaRPr lang="en-US" sz="2400" dirty="0"/>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267200" y="0"/>
            <a:ext cx="48768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Environmental Impacts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Future Environmental Impact</a:t>
            </a:r>
            <a:endParaRPr lang="en-US" dirty="0"/>
          </a:p>
        </p:txBody>
      </p:sp>
      <p:sp>
        <p:nvSpPr>
          <p:cNvPr id="3" name="Content Placeholder 2"/>
          <p:cNvSpPr>
            <a:spLocks noGrp="1"/>
          </p:cNvSpPr>
          <p:nvPr>
            <p:ph idx="1"/>
          </p:nvPr>
        </p:nvSpPr>
        <p:spPr>
          <a:xfrm>
            <a:off x="228600" y="990600"/>
            <a:ext cx="8229600" cy="5486400"/>
          </a:xfrm>
        </p:spPr>
        <p:txBody>
          <a:bodyPr>
            <a:noAutofit/>
          </a:bodyPr>
          <a:lstStyle/>
          <a:p>
            <a:pPr lvl="1"/>
            <a:endParaRPr lang="en-US" sz="2400" dirty="0" smtClean="0">
              <a:latin typeface="Georgia" pitchFamily="18" charset="0"/>
            </a:endParaRPr>
          </a:p>
          <a:p>
            <a:r>
              <a:rPr lang="en-US" sz="2400" b="1" dirty="0" smtClean="0">
                <a:latin typeface="Georgia" pitchFamily="18" charset="0"/>
              </a:rPr>
              <a:t>Deforestation</a:t>
            </a:r>
            <a:endParaRPr lang="en-US" sz="2400" b="1" dirty="0" smtClean="0">
              <a:latin typeface="Georgia" pitchFamily="18" charset="0"/>
            </a:endParaRPr>
          </a:p>
          <a:p>
            <a:pPr lvl="1"/>
            <a:r>
              <a:rPr lang="en-US" sz="2400" dirty="0" smtClean="0">
                <a:latin typeface="Georgia" pitchFamily="18" charset="0"/>
              </a:rPr>
              <a:t>Agriculture accounts for ~80% of deforestation worldwide, almost 10 million ha/year: Commercial agriculture 32%, semi-subsistence farming 48</a:t>
            </a:r>
            <a:r>
              <a:rPr lang="en-US" sz="2400" dirty="0" smtClean="0">
                <a:latin typeface="Georgia" pitchFamily="18" charset="0"/>
              </a:rPr>
              <a:t>%.</a:t>
            </a:r>
          </a:p>
          <a:p>
            <a:pPr lvl="1"/>
            <a:endParaRPr lang="en-US" sz="2400" dirty="0" smtClean="0">
              <a:latin typeface="Georgia" pitchFamily="18" charset="0"/>
            </a:endParaRPr>
          </a:p>
          <a:p>
            <a:r>
              <a:rPr lang="en-US" sz="2400" b="1" dirty="0" smtClean="0">
                <a:latin typeface="Georgia" pitchFamily="18" charset="0"/>
              </a:rPr>
              <a:t>Water Use</a:t>
            </a:r>
          </a:p>
          <a:p>
            <a:pPr lvl="1"/>
            <a:r>
              <a:rPr lang="en-US" sz="2400" dirty="0" smtClean="0">
                <a:latin typeface="Georgia" pitchFamily="18" charset="0"/>
              </a:rPr>
              <a:t>Necessary expansion of food production requires increased  crop uptake of water.  </a:t>
            </a:r>
          </a:p>
          <a:p>
            <a:pPr lvl="1"/>
            <a:r>
              <a:rPr lang="en-US" sz="2400" dirty="0" smtClean="0">
                <a:latin typeface="Georgia" pitchFamily="18" charset="0"/>
              </a:rPr>
              <a:t>Since 70% of human water use is already on agriculture, this will both stress water availability and demand increased efficiency in water use, as well as potentially seawater desalination.</a:t>
            </a:r>
            <a:endParaRPr lang="en-US" sz="2400" dirty="0"/>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267200" y="0"/>
            <a:ext cx="48768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Environmental Impacts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64134"/>
            <a:ext cx="8686800" cy="5693866"/>
          </a:xfrm>
          <a:prstGeom prst="rect">
            <a:avLst/>
          </a:prstGeom>
          <a:noFill/>
        </p:spPr>
        <p:txBody>
          <a:bodyPr wrap="square" rtlCol="0">
            <a:spAutoFit/>
          </a:bodyPr>
          <a:lstStyle/>
          <a:p>
            <a:r>
              <a:rPr lang="en-US" sz="2800" b="1" dirty="0" smtClean="0">
                <a:latin typeface="Georgia" pitchFamily="18" charset="0"/>
              </a:rPr>
              <a:t>Structural demand and supply patterns will have significant market impacts, largely favorable for growers in northeastern US. </a:t>
            </a:r>
          </a:p>
          <a:p>
            <a:endParaRPr lang="en-US" sz="2800" b="1" dirty="0" smtClean="0">
              <a:latin typeface="Georgia" pitchFamily="18" charset="0"/>
            </a:endParaRPr>
          </a:p>
          <a:p>
            <a:r>
              <a:rPr lang="en-US" sz="2800" b="1" dirty="0" smtClean="0">
                <a:latin typeface="Georgia" pitchFamily="18" charset="0"/>
              </a:rPr>
              <a:t>But there are also major challenges looming. </a:t>
            </a:r>
          </a:p>
          <a:p>
            <a:endParaRPr lang="en-US" sz="2800" b="1" dirty="0" smtClean="0">
              <a:latin typeface="Georgia" pitchFamily="18" charset="0"/>
            </a:endParaRPr>
          </a:p>
          <a:p>
            <a:r>
              <a:rPr lang="en-US" sz="2800" b="1" dirty="0" smtClean="0">
                <a:latin typeface="Georgia" pitchFamily="18" charset="0"/>
              </a:rPr>
              <a:t>In particular, growth in agricultural </a:t>
            </a:r>
            <a:r>
              <a:rPr lang="en-US" sz="2800" b="1" dirty="0" smtClean="0">
                <a:latin typeface="Georgia" pitchFamily="18" charset="0"/>
              </a:rPr>
              <a:t>demand </a:t>
            </a:r>
            <a:r>
              <a:rPr lang="en-US" sz="2800" b="1" dirty="0" smtClean="0">
                <a:latin typeface="Georgia" pitchFamily="18" charset="0"/>
              </a:rPr>
              <a:t>– especially in the developing world – will require accelerated </a:t>
            </a:r>
            <a:r>
              <a:rPr lang="en-US" sz="2800" b="1" dirty="0" smtClean="0">
                <a:latin typeface="Georgia" pitchFamily="18" charset="0"/>
              </a:rPr>
              <a:t>technological progress in the developing world in order to avoid major humanitarian and environmental problems.</a:t>
            </a:r>
          </a:p>
          <a:p>
            <a:endParaRPr lang="en-US" sz="2800" b="1" dirty="0" smtClean="0">
              <a:latin typeface="Georgia" pitchFamily="18" charset="0"/>
            </a:endParaRPr>
          </a:p>
          <a:p>
            <a:endParaRPr lang="en-US" sz="28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Summary</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BoysInSwimmingPondTsararivotr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0" y="10668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3962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pulation growth rates world chart.PNG"/>
          <p:cNvPicPr>
            <a:picLocks noGrp="1" noChangeAspect="1"/>
          </p:cNvPicPr>
          <p:nvPr>
            <p:ph idx="1"/>
          </p:nvPr>
        </p:nvPicPr>
        <p:blipFill>
          <a:blip r:embed="rId3" cstate="print"/>
          <a:stretch>
            <a:fillRect/>
          </a:stretch>
        </p:blipFill>
        <p:spPr>
          <a:xfrm>
            <a:off x="152400" y="1143001"/>
            <a:ext cx="8534400" cy="5562600"/>
          </a:xfrm>
        </p:spPr>
      </p:pic>
      <p:pic>
        <p:nvPicPr>
          <p:cNvPr id="8"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9"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r>
              <a:rPr lang="en-US" sz="2800" b="1" dirty="0" smtClean="0">
                <a:latin typeface="Georgia" pitchFamily="18" charset="0"/>
              </a:rPr>
              <a:t>But large absolute growth</a:t>
            </a:r>
            <a:br>
              <a:rPr lang="en-US" sz="2800" b="1" dirty="0" smtClean="0">
                <a:latin typeface="Georgia" pitchFamily="18" charset="0"/>
              </a:rPr>
            </a:br>
            <a:r>
              <a:rPr lang="en-US" sz="2800" b="1" dirty="0" smtClean="0">
                <a:latin typeface="Georgia" pitchFamily="18" charset="0"/>
              </a:rPr>
              <a:t>(due to population momentum),</a:t>
            </a:r>
            <a:br>
              <a:rPr lang="en-US" sz="2800" b="1" dirty="0" smtClean="0">
                <a:latin typeface="Georgia" pitchFamily="18" charset="0"/>
              </a:rPr>
            </a:br>
            <a:r>
              <a:rPr lang="en-US" sz="2800" b="1" dirty="0" smtClean="0">
                <a:latin typeface="Georgia" pitchFamily="18" charset="0"/>
              </a:rPr>
              <a:t>almost entirely in currently less developed countries</a:t>
            </a:r>
            <a:endParaRPr lang="en-US" sz="2800" b="1" dirty="0">
              <a:latin typeface="Georgia" pitchFamily="18" charset="0"/>
            </a:endParaRPr>
          </a:p>
        </p:txBody>
      </p:sp>
      <p:pic>
        <p:nvPicPr>
          <p:cNvPr id="7" name="Content Placeholder 6" descr="population levels in ldc and mdc thur 2050 with line.PNG"/>
          <p:cNvPicPr>
            <a:picLocks noGrp="1" noChangeAspect="1"/>
          </p:cNvPicPr>
          <p:nvPr>
            <p:ph idx="1"/>
          </p:nvPr>
        </p:nvPicPr>
        <p:blipFill>
          <a:blip r:embed="rId3" cstate="print"/>
          <a:stretch>
            <a:fillRect/>
          </a:stretch>
        </p:blipFill>
        <p:spPr>
          <a:xfrm>
            <a:off x="685800" y="2332037"/>
            <a:ext cx="7811080" cy="4525963"/>
          </a:xfrm>
        </p:spPr>
      </p:pic>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z="2800" b="1" dirty="0" smtClean="0">
                <a:latin typeface="Georgia" pitchFamily="18" charset="0"/>
              </a:rPr>
              <a:t>Real per capita GDP Growth</a:t>
            </a:r>
            <a:endParaRPr lang="en-US" sz="2800" b="1" dirty="0">
              <a:latin typeface="Georgia" pitchFamily="18" charset="0"/>
            </a:endParaRPr>
          </a:p>
        </p:txBody>
      </p:sp>
      <p:pic>
        <p:nvPicPr>
          <p:cNvPr id="5"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
        <p:nvSpPr>
          <p:cNvPr id="8" name="TextBox 7"/>
          <p:cNvSpPr txBox="1"/>
          <p:nvPr/>
        </p:nvSpPr>
        <p:spPr>
          <a:xfrm>
            <a:off x="533400" y="1524000"/>
            <a:ext cx="8001000" cy="1938992"/>
          </a:xfrm>
          <a:prstGeom prst="rect">
            <a:avLst/>
          </a:prstGeom>
          <a:noFill/>
        </p:spPr>
        <p:txBody>
          <a:bodyPr wrap="square" rtlCol="0">
            <a:spAutoFit/>
          </a:bodyPr>
          <a:lstStyle/>
          <a:p>
            <a:r>
              <a:rPr lang="en-US" sz="2400" dirty="0" smtClean="0">
                <a:latin typeface="Georgia" pitchFamily="18" charset="0"/>
              </a:rPr>
              <a:t>IMF forecasts for real per capita growth 2010-15:</a:t>
            </a:r>
          </a:p>
          <a:p>
            <a:r>
              <a:rPr lang="en-US" sz="2400" dirty="0" smtClean="0">
                <a:latin typeface="Georgia" pitchFamily="18" charset="0"/>
              </a:rPr>
              <a:t>	US: 6.3%</a:t>
            </a:r>
          </a:p>
          <a:p>
            <a:r>
              <a:rPr lang="en-US" sz="2400" dirty="0" smtClean="0">
                <a:latin typeface="Georgia" pitchFamily="18" charset="0"/>
              </a:rPr>
              <a:t>	All advanced economies: 9.5%</a:t>
            </a:r>
          </a:p>
          <a:p>
            <a:r>
              <a:rPr lang="en-US" sz="2400" dirty="0" smtClean="0">
                <a:latin typeface="Georgia" pitchFamily="18" charset="0"/>
              </a:rPr>
              <a:t>	Emerging and developing economies: 21.5%</a:t>
            </a:r>
          </a:p>
          <a:p>
            <a:r>
              <a:rPr lang="en-US" sz="2400" dirty="0" smtClean="0">
                <a:latin typeface="Georgia" pitchFamily="18" charset="0"/>
              </a:rPr>
              <a:t>But initial scales trump growth rates in $ terms. </a:t>
            </a:r>
            <a:endParaRPr lang="en-US" sz="2400" dirty="0">
              <a:latin typeface="Georgia"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1828800" y="3429000"/>
            <a:ext cx="5486400" cy="330094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458200" cy="792162"/>
          </a:xfrm>
        </p:spPr>
        <p:txBody>
          <a:bodyPr>
            <a:normAutofit/>
          </a:bodyPr>
          <a:lstStyle/>
          <a:p>
            <a:r>
              <a:rPr lang="en-US" dirty="0" smtClean="0"/>
              <a:t>Income Elasticity for Food</a:t>
            </a:r>
            <a:endParaRPr lang="en-US" dirty="0"/>
          </a:p>
        </p:txBody>
      </p:sp>
      <p:pic>
        <p:nvPicPr>
          <p:cNvPr id="6" name="Content Placeholder 5" descr="income elasticity for food graph edit.PNG"/>
          <p:cNvPicPr>
            <a:picLocks noGrp="1" noChangeAspect="1"/>
          </p:cNvPicPr>
          <p:nvPr>
            <p:ph idx="1"/>
          </p:nvPr>
        </p:nvPicPr>
        <p:blipFill>
          <a:blip r:embed="rId3" cstate="print"/>
          <a:stretch>
            <a:fillRect/>
          </a:stretch>
        </p:blipFill>
        <p:spPr>
          <a:xfrm>
            <a:off x="533400" y="2895600"/>
            <a:ext cx="8305800" cy="3692364"/>
          </a:xfrm>
        </p:spPr>
      </p:pic>
      <p:pic>
        <p:nvPicPr>
          <p:cNvPr id="5"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
        <p:nvSpPr>
          <p:cNvPr id="9" name="TextBox 8"/>
          <p:cNvSpPr txBox="1"/>
          <p:nvPr/>
        </p:nvSpPr>
        <p:spPr>
          <a:xfrm>
            <a:off x="533400" y="1219200"/>
            <a:ext cx="8229600" cy="1754326"/>
          </a:xfrm>
          <a:prstGeom prst="rect">
            <a:avLst/>
          </a:prstGeom>
          <a:noFill/>
        </p:spPr>
        <p:txBody>
          <a:bodyPr wrap="square" rtlCol="0">
            <a:spAutoFit/>
          </a:bodyPr>
          <a:lstStyle/>
          <a:p>
            <a:endParaRPr lang="en-US" dirty="0" smtClean="0"/>
          </a:p>
          <a:p>
            <a:pPr>
              <a:defRPr/>
            </a:pPr>
            <a:r>
              <a:rPr lang="en-US" sz="2400" dirty="0" smtClean="0">
                <a:latin typeface="Georgia" pitchFamily="18" charset="0"/>
              </a:rPr>
              <a:t>But food demand grows at a decreasing rate with income growth.  Marginal food demand growth due to income growth in low-income countries is 5-8 times that in US.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990600"/>
            <a:ext cx="3886200" cy="609600"/>
          </a:xfrm>
        </p:spPr>
        <p:txBody>
          <a:bodyPr/>
          <a:lstStyle/>
          <a:p>
            <a:r>
              <a:rPr lang="en-US" sz="2400" b="1" dirty="0" smtClean="0">
                <a:latin typeface="Georgia" pitchFamily="18" charset="0"/>
              </a:rPr>
              <a:t>Changing Diets</a:t>
            </a:r>
            <a:endParaRPr lang="en-US" sz="2400" b="1" dirty="0">
              <a:latin typeface="Georgia" pitchFamily="18" charset="0"/>
            </a:endParaRPr>
          </a:p>
        </p:txBody>
      </p:sp>
      <p:pic>
        <p:nvPicPr>
          <p:cNvPr id="4" name="Content Placeholder 3" descr="global dietary changes in developing countries.PNG"/>
          <p:cNvPicPr>
            <a:picLocks noGrp="1" noChangeAspect="1"/>
          </p:cNvPicPr>
          <p:nvPr>
            <p:ph idx="1"/>
          </p:nvPr>
        </p:nvPicPr>
        <p:blipFill>
          <a:blip r:embed="rId3" cstate="print"/>
          <a:stretch>
            <a:fillRect/>
          </a:stretch>
        </p:blipFill>
        <p:spPr>
          <a:xfrm>
            <a:off x="0" y="0"/>
            <a:ext cx="5294672" cy="6858000"/>
          </a:xfrm>
        </p:spPr>
      </p:pic>
      <p:sp>
        <p:nvSpPr>
          <p:cNvPr id="5" name="TextBox 4"/>
          <p:cNvSpPr txBox="1"/>
          <p:nvPr/>
        </p:nvSpPr>
        <p:spPr>
          <a:xfrm>
            <a:off x="5257800" y="1595021"/>
            <a:ext cx="3886200" cy="4893647"/>
          </a:xfrm>
          <a:prstGeom prst="rect">
            <a:avLst/>
          </a:prstGeom>
          <a:noFill/>
        </p:spPr>
        <p:txBody>
          <a:bodyPr wrap="square" rtlCol="0">
            <a:spAutoFit/>
          </a:bodyPr>
          <a:lstStyle/>
          <a:p>
            <a:pPr>
              <a:buFont typeface="Arial" pitchFamily="34" charset="0"/>
              <a:buChar char="•"/>
            </a:pPr>
            <a:r>
              <a:rPr lang="en-US" sz="2400" dirty="0" smtClean="0">
                <a:latin typeface="Georgia" pitchFamily="18" charset="0"/>
              </a:rPr>
              <a:t> Bennett’s Law: demand for variety and quality in diet grows with incomes.</a:t>
            </a:r>
          </a:p>
          <a:p>
            <a:pPr>
              <a:buFont typeface="Arial" pitchFamily="34" charset="0"/>
              <a:buChar char="•"/>
            </a:pPr>
            <a:endParaRPr lang="en-US" sz="2400" dirty="0" smtClean="0">
              <a:latin typeface="Georgia" pitchFamily="18" charset="0"/>
            </a:endParaRPr>
          </a:p>
          <a:p>
            <a:pPr>
              <a:buFont typeface="Arial" pitchFamily="34" charset="0"/>
              <a:buChar char="•"/>
            </a:pPr>
            <a:r>
              <a:rPr lang="en-US" sz="2400" dirty="0" smtClean="0">
                <a:latin typeface="Georgia" pitchFamily="18" charset="0"/>
              </a:rPr>
              <a:t> Biggest shifts are in diet composition, especially oils, meat, dairy, sugar, fruits and vegetables. </a:t>
            </a:r>
          </a:p>
          <a:p>
            <a:pPr>
              <a:buFont typeface="Arial" pitchFamily="34" charset="0"/>
              <a:buChar char="•"/>
            </a:pPr>
            <a:endParaRPr lang="en-US" sz="2400" dirty="0" smtClean="0">
              <a:latin typeface="Georgia" pitchFamily="18" charset="0"/>
            </a:endParaRPr>
          </a:p>
          <a:p>
            <a:pPr>
              <a:buFont typeface="Arial" pitchFamily="34" charset="0"/>
              <a:buChar char="•"/>
            </a:pPr>
            <a:r>
              <a:rPr lang="en-US" sz="2400" dirty="0" smtClean="0">
                <a:latin typeface="Georgia" pitchFamily="18" charset="0"/>
              </a:rPr>
              <a:t> More modest growth in demand for staple foods such as wheat, rice and other cereals.</a:t>
            </a:r>
          </a:p>
        </p:txBody>
      </p:sp>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609600"/>
          </a:xfrm>
        </p:spPr>
        <p:txBody>
          <a:bodyPr/>
          <a:lstStyle/>
          <a:p>
            <a:r>
              <a:rPr lang="en-US" sz="2400" b="1" dirty="0" smtClean="0">
                <a:latin typeface="Georgia" pitchFamily="18" charset="0"/>
              </a:rPr>
              <a:t>Urbanization increases the population share </a:t>
            </a:r>
            <a:br>
              <a:rPr lang="en-US" sz="2400" b="1" dirty="0" smtClean="0">
                <a:latin typeface="Georgia" pitchFamily="18" charset="0"/>
              </a:rPr>
            </a:br>
            <a:r>
              <a:rPr lang="en-US" sz="2400" b="1" dirty="0" smtClean="0">
                <a:latin typeface="Georgia" pitchFamily="18" charset="0"/>
              </a:rPr>
              <a:t>buying its food</a:t>
            </a:r>
            <a:endParaRPr lang="en-US" sz="2400" b="1" dirty="0">
              <a:latin typeface="Georgia" pitchFamily="18" charset="0"/>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066800" y="2057400"/>
            <a:ext cx="7108212" cy="42767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6444</TotalTime>
  <Words>3651</Words>
  <Application>Microsoft Office PowerPoint</Application>
  <PresentationFormat>On-screen Show (4:3)</PresentationFormat>
  <Paragraphs>321</Paragraphs>
  <Slides>33</Slides>
  <Notes>27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Opportunity104October2008</vt:lpstr>
      <vt:lpstr>Custom Design</vt:lpstr>
      <vt:lpstr>1_Custom Design</vt:lpstr>
      <vt:lpstr>Chart</vt:lpstr>
      <vt:lpstr>  Keynote Address to the 2010 Annual Conference of the Northeastern Branch of the  Crop, Soil and Agronomy Societies of America June 27, 2010 Cornell University</vt:lpstr>
      <vt:lpstr>Slide 2</vt:lpstr>
      <vt:lpstr>Main Demand-Side Drivers</vt:lpstr>
      <vt:lpstr>Slide 4</vt:lpstr>
      <vt:lpstr>But large absolute growth (due to population momentum), almost entirely in currently less developed countries</vt:lpstr>
      <vt:lpstr>Real per capita GDP Growth</vt:lpstr>
      <vt:lpstr>Income Elasticity for Food</vt:lpstr>
      <vt:lpstr>Changing Diets</vt:lpstr>
      <vt:lpstr>Urbanization increases the population share  buying its food</vt:lpstr>
      <vt:lpstr>Over the coming generation, there will be significant growth in market demand for food.  Due mainly to population growth, especially in urban areas.    Growth disproportionately in developing countries and for higher value commodities.</vt:lpstr>
      <vt:lpstr>Slide 11</vt:lpstr>
      <vt:lpstr>Arable Land</vt:lpstr>
      <vt:lpstr>Arable Land</vt:lpstr>
      <vt:lpstr>Water</vt:lpstr>
      <vt:lpstr>Slide 15</vt:lpstr>
      <vt:lpstr>Slide 16</vt:lpstr>
      <vt:lpstr>Climate Change &amp; Agriculture</vt:lpstr>
      <vt:lpstr>Climate Change &amp; Agriculture (continued)</vt:lpstr>
      <vt:lpstr>Slide 19</vt:lpstr>
      <vt:lpstr>Agricultural technological change</vt:lpstr>
      <vt:lpstr>Rapid expansion and globalization of use of genetically modified crops</vt:lpstr>
      <vt:lpstr>Over the coming generation, arable land and freshwater for agriculture grow increasingly scarce.  Areas with greatest physical capacity for expansion face greatest water and land management challenges.  Climate change compounds these problems, especially due to coastal flooding and pest/pathogen pressures.   Slowing yield growth must be reversed.  Technological change increasingly focuses on abiotic and biotic stresses related to climate change and water scarcity.</vt:lpstr>
      <vt:lpstr>Slide 23</vt:lpstr>
      <vt:lpstr>Slide 24</vt:lpstr>
      <vt:lpstr>High and Volatile Commodity Prices</vt:lpstr>
      <vt:lpstr>Induced Innovation</vt:lpstr>
      <vt:lpstr>Slide 27</vt:lpstr>
      <vt:lpstr>Micronutrient Deficiencies</vt:lpstr>
      <vt:lpstr>Slide 29</vt:lpstr>
      <vt:lpstr>Future Environmental Impact</vt:lpstr>
      <vt:lpstr>Future Environmental Impact</vt:lpstr>
      <vt:lpstr>Slide 32</vt:lpstr>
      <vt:lpstr>Slide 33</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334</cp:revision>
  <dcterms:created xsi:type="dcterms:W3CDTF">2010-06-02T17:17:22Z</dcterms:created>
  <dcterms:modified xsi:type="dcterms:W3CDTF">2010-06-26T16:44:32Z</dcterms:modified>
</cp:coreProperties>
</file>